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699" r:id="rId2"/>
    <p:sldId id="258" r:id="rId3"/>
    <p:sldId id="701" r:id="rId4"/>
    <p:sldId id="703" r:id="rId5"/>
    <p:sldId id="704" r:id="rId6"/>
    <p:sldId id="705" r:id="rId7"/>
    <p:sldId id="702" r:id="rId8"/>
    <p:sldId id="707" r:id="rId9"/>
    <p:sldId id="708" r:id="rId10"/>
    <p:sldId id="709" r:id="rId11"/>
    <p:sldId id="700" r:id="rId12"/>
    <p:sldId id="261" r:id="rId13"/>
    <p:sldId id="723" r:id="rId14"/>
    <p:sldId id="724" r:id="rId15"/>
    <p:sldId id="272" r:id="rId16"/>
    <p:sldId id="706" r:id="rId17"/>
    <p:sldId id="263" r:id="rId18"/>
    <p:sldId id="710" r:id="rId19"/>
    <p:sldId id="257" r:id="rId20"/>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userDrawn="1">
          <p15:clr>
            <a:srgbClr val="A4A3A4"/>
          </p15:clr>
        </p15:guide>
        <p15:guide id="2" pos="386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2" autoAdjust="0"/>
    <p:restoredTop sz="94648"/>
  </p:normalViewPr>
  <p:slideViewPr>
    <p:cSldViewPr snapToGrid="0" showGuides="1">
      <p:cViewPr varScale="1">
        <p:scale>
          <a:sx n="87" d="100"/>
          <a:sy n="87" d="100"/>
        </p:scale>
        <p:origin x="412" y="56"/>
      </p:cViewPr>
      <p:guideLst>
        <p:guide orient="horz" pos="2153"/>
        <p:guide pos="386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D2B886-D40D-46B9-8761-30896D86FBF0}" type="datetimeFigureOut">
              <a:rPr lang="zh-CN" altLang="en-US" smtClean="0"/>
              <a:t>2024/5/24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3E2AB0-AAD0-4CBC-B8AE-0A013A2457F3}" type="slidenum">
              <a:rPr lang="zh-CN" altLang="en-US" smtClean="0"/>
              <a:t>‹#›</a:t>
            </a:fld>
            <a:endParaRPr lang="zh-CN" altLang="en-US"/>
          </a:p>
        </p:txBody>
      </p:sp>
    </p:spTree>
    <p:extLst>
      <p:ext uri="{BB962C8B-B14F-4D97-AF65-F5344CB8AC3E}">
        <p14:creationId xmlns:p14="http://schemas.microsoft.com/office/powerpoint/2010/main" val="10828785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F3E2AB0-AAD0-4CBC-B8AE-0A013A2457F3}" type="slidenum">
              <a:rPr lang="zh-CN" altLang="en-US" smtClean="0"/>
              <a:t>4</a:t>
            </a:fld>
            <a:endParaRPr lang="zh-CN" altLang="en-US"/>
          </a:p>
        </p:txBody>
      </p:sp>
    </p:spTree>
    <p:extLst>
      <p:ext uri="{BB962C8B-B14F-4D97-AF65-F5344CB8AC3E}">
        <p14:creationId xmlns:p14="http://schemas.microsoft.com/office/powerpoint/2010/main" val="2723125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F3E2AB0-AAD0-4CBC-B8AE-0A013A2457F3}" type="slidenum">
              <a:rPr lang="zh-CN" altLang="en-US" smtClean="0"/>
              <a:t>5</a:t>
            </a:fld>
            <a:endParaRPr lang="zh-CN" altLang="en-US"/>
          </a:p>
        </p:txBody>
      </p:sp>
    </p:spTree>
    <p:extLst>
      <p:ext uri="{BB962C8B-B14F-4D97-AF65-F5344CB8AC3E}">
        <p14:creationId xmlns:p14="http://schemas.microsoft.com/office/powerpoint/2010/main" val="4264607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F3E2AB0-AAD0-4CBC-B8AE-0A013A2457F3}" type="slidenum">
              <a:rPr lang="zh-CN" altLang="en-US" smtClean="0"/>
              <a:t>13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F3E2AB0-AAD0-4CBC-B8AE-0A013A2457F3}" type="slidenum">
              <a:rPr lang="zh-CN" altLang="en-US" smtClean="0"/>
              <a:t>14</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E0BEFE3F-C3F5-0442-9CA5-05760210A499}" type="datetimeFigureOut">
              <a:rPr kumimoji="1" lang="zh-CN" altLang="en-US" smtClean="0"/>
              <a:t>2024/5/24</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6BA5A4B2-9005-2B46-9E97-11FD61C5AC12}"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BEFE3F-C3F5-0442-9CA5-05760210A499}" type="datetimeFigureOut">
              <a:rPr kumimoji="1" lang="zh-CN" altLang="en-US" smtClean="0"/>
              <a:t>2024/5/24</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A5A4B2-9005-2B46-9E97-11FD61C5AC12}"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4"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7.xml"/><Relationship Id="rId7" Type="http://schemas.openxmlformats.org/officeDocument/2006/relationships/notesSlide" Target="../notesSlides/notesSlide3.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slideLayout" Target="../slideLayouts/slideLayout1.xml"/><Relationship Id="rId5" Type="http://schemas.openxmlformats.org/officeDocument/2006/relationships/tags" Target="../tags/tag9.xml"/><Relationship Id="rId4" Type="http://schemas.openxmlformats.org/officeDocument/2006/relationships/tags" Target="../tags/tag8.xml"/><Relationship Id="rId9"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F5A9B56F-AD48-98A9-F917-B3A2E04E1839}"/>
              </a:ext>
            </a:extLst>
          </p:cNvPr>
          <p:cNvSpPr/>
          <p:nvPr/>
        </p:nvSpPr>
        <p:spPr>
          <a:xfrm>
            <a:off x="219740" y="205563"/>
            <a:ext cx="11731255" cy="6464595"/>
          </a:xfrm>
          <a:prstGeom prst="rect">
            <a:avLst/>
          </a:prstGeom>
          <a:solidFill>
            <a:schemeClr val="bg1"/>
          </a:solidFill>
          <a:ln w="5715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3BF2B83C-E446-F13C-2594-A5EDB5A17342}"/>
              </a:ext>
            </a:extLst>
          </p:cNvPr>
          <p:cNvSpPr txBox="1"/>
          <p:nvPr/>
        </p:nvSpPr>
        <p:spPr>
          <a:xfrm>
            <a:off x="992602" y="2191365"/>
            <a:ext cx="10185530" cy="2492990"/>
          </a:xfrm>
          <a:prstGeom prst="rect">
            <a:avLst/>
          </a:prstGeom>
          <a:noFill/>
        </p:spPr>
        <p:txBody>
          <a:bodyPr wrap="square" rtlCol="0">
            <a:spAutoFit/>
          </a:bodyPr>
          <a:lstStyle/>
          <a:p>
            <a:pPr algn="ctr"/>
            <a:r>
              <a:rPr lang="zh-CN" altLang="en-US" sz="4800" b="1" dirty="0">
                <a:latin typeface="微软雅黑" panose="020B0503020204020204" pitchFamily="34" charset="-122"/>
                <a:ea typeface="微软雅黑" panose="020B0503020204020204" pitchFamily="34" charset="-122"/>
              </a:rPr>
              <a:t>基于历史地图与遥感影像的近百年来长江荆江段河道演变分析 </a:t>
            </a:r>
            <a:br>
              <a:rPr lang="zh-CN" altLang="en-US" sz="6000" dirty="0"/>
            </a:br>
            <a:endParaRPr lang="zh-CN" altLang="en-US" sz="6000" b="1" dirty="0">
              <a:latin typeface="微软雅黑" panose="020B0503020204020204" pitchFamily="34" charset="-122"/>
              <a:ea typeface="微软雅黑" panose="020B0503020204020204" pitchFamily="34" charset="-122"/>
            </a:endParaRPr>
          </a:p>
        </p:txBody>
      </p:sp>
      <p:cxnSp>
        <p:nvCxnSpPr>
          <p:cNvPr id="3" name="直接连接符 2">
            <a:extLst>
              <a:ext uri="{FF2B5EF4-FFF2-40B4-BE49-F238E27FC236}">
                <a16:creationId xmlns:a16="http://schemas.microsoft.com/office/drawing/2014/main" id="{434BCF09-0FD8-0D91-DA60-428EF9F85E08}"/>
              </a:ext>
            </a:extLst>
          </p:cNvPr>
          <p:cNvCxnSpPr>
            <a:cxnSpLocks/>
          </p:cNvCxnSpPr>
          <p:nvPr/>
        </p:nvCxnSpPr>
        <p:spPr>
          <a:xfrm flipV="1">
            <a:off x="2169042" y="4075172"/>
            <a:ext cx="7853916" cy="642"/>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6" name="椭圆 5">
            <a:extLst>
              <a:ext uri="{FF2B5EF4-FFF2-40B4-BE49-F238E27FC236}">
                <a16:creationId xmlns:a16="http://schemas.microsoft.com/office/drawing/2014/main" id="{0ECD9E96-E3DE-BFC5-29D1-76E93D091654}"/>
              </a:ext>
            </a:extLst>
          </p:cNvPr>
          <p:cNvSpPr/>
          <p:nvPr/>
        </p:nvSpPr>
        <p:spPr>
          <a:xfrm>
            <a:off x="2104489" y="4012019"/>
            <a:ext cx="129105" cy="127590"/>
          </a:xfrm>
          <a:prstGeom prst="ellipse">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64EA5DC6-DBF0-3445-5F06-10C89B985833}"/>
              </a:ext>
            </a:extLst>
          </p:cNvPr>
          <p:cNvSpPr/>
          <p:nvPr/>
        </p:nvSpPr>
        <p:spPr>
          <a:xfrm>
            <a:off x="9958405" y="4011377"/>
            <a:ext cx="129105" cy="127590"/>
          </a:xfrm>
          <a:prstGeom prst="ellipse">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DBBC886B-BCCD-FCE1-D4E7-115FABF5CB90}"/>
              </a:ext>
            </a:extLst>
          </p:cNvPr>
          <p:cNvSpPr/>
          <p:nvPr/>
        </p:nvSpPr>
        <p:spPr>
          <a:xfrm>
            <a:off x="3055088" y="4809047"/>
            <a:ext cx="6081823" cy="363486"/>
          </a:xfrm>
          <a:prstGeom prst="roundRect">
            <a:avLst/>
          </a:prstGeom>
          <a:solidFill>
            <a:schemeClr val="tx2">
              <a:lumMod val="60000"/>
              <a:lumOff val="4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400" b="1" dirty="0">
                <a:latin typeface="微软雅黑" panose="020B0503020204020204" pitchFamily="34" charset="-122"/>
                <a:ea typeface="微软雅黑" panose="020B0503020204020204" pitchFamily="34" charset="-122"/>
              </a:rPr>
              <a:t>成员：赵慧京  林靖怡  王晨毓  樊知怡</a:t>
            </a:r>
          </a:p>
        </p:txBody>
      </p:sp>
    </p:spTree>
    <p:extLst>
      <p:ext uri="{BB962C8B-B14F-4D97-AF65-F5344CB8AC3E}">
        <p14:creationId xmlns:p14="http://schemas.microsoft.com/office/powerpoint/2010/main" val="3420345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矩形 90">
            <a:extLst>
              <a:ext uri="{FF2B5EF4-FFF2-40B4-BE49-F238E27FC236}">
                <a16:creationId xmlns:a16="http://schemas.microsoft.com/office/drawing/2014/main" id="{F9EFEE44-6575-0542-4E21-9E8BB4969190}"/>
              </a:ext>
            </a:extLst>
          </p:cNvPr>
          <p:cNvSpPr/>
          <p:nvPr/>
        </p:nvSpPr>
        <p:spPr>
          <a:xfrm>
            <a:off x="8008983" y="2121824"/>
            <a:ext cx="3683901" cy="4531066"/>
          </a:xfrm>
          <a:prstGeom prst="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f</a:t>
            </a:r>
            <a:endParaRPr kumimoji="1" lang="zh-CN" altLang="en-US" dirty="0"/>
          </a:p>
        </p:txBody>
      </p:sp>
      <p:sp>
        <p:nvSpPr>
          <p:cNvPr id="90" name="矩形 89">
            <a:extLst>
              <a:ext uri="{FF2B5EF4-FFF2-40B4-BE49-F238E27FC236}">
                <a16:creationId xmlns:a16="http://schemas.microsoft.com/office/drawing/2014/main" id="{3E1AA12F-A5EE-8340-84C2-952E22303866}"/>
              </a:ext>
            </a:extLst>
          </p:cNvPr>
          <p:cNvSpPr/>
          <p:nvPr/>
        </p:nvSpPr>
        <p:spPr>
          <a:xfrm>
            <a:off x="4241316" y="2113454"/>
            <a:ext cx="3573417" cy="4531066"/>
          </a:xfrm>
          <a:prstGeom prst="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f</a:t>
            </a:r>
            <a:endParaRPr kumimoji="1" lang="zh-CN" altLang="en-US" dirty="0"/>
          </a:p>
        </p:txBody>
      </p:sp>
      <p:sp>
        <p:nvSpPr>
          <p:cNvPr id="89" name="矩形 88">
            <a:extLst>
              <a:ext uri="{FF2B5EF4-FFF2-40B4-BE49-F238E27FC236}">
                <a16:creationId xmlns:a16="http://schemas.microsoft.com/office/drawing/2014/main" id="{EA0D97CB-CBB8-2C47-DC05-523B71A12E93}"/>
              </a:ext>
            </a:extLst>
          </p:cNvPr>
          <p:cNvSpPr/>
          <p:nvPr/>
        </p:nvSpPr>
        <p:spPr>
          <a:xfrm>
            <a:off x="363165" y="2092390"/>
            <a:ext cx="3683901" cy="4552129"/>
          </a:xfrm>
          <a:prstGeom prst="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f</a:t>
            </a:r>
            <a:endParaRPr kumimoji="1" lang="zh-CN" altLang="en-US" dirty="0"/>
          </a:p>
        </p:txBody>
      </p:sp>
      <p:cxnSp>
        <p:nvCxnSpPr>
          <p:cNvPr id="42" name="直线连接符 41">
            <a:extLst>
              <a:ext uri="{FF2B5EF4-FFF2-40B4-BE49-F238E27FC236}">
                <a16:creationId xmlns:a16="http://schemas.microsoft.com/office/drawing/2014/main" id="{9286EF0E-A9BF-DD50-84BF-2F583FD00084}"/>
              </a:ext>
            </a:extLst>
          </p:cNvPr>
          <p:cNvCxnSpPr>
            <a:cxnSpLocks/>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3" name="组合 42">
            <a:extLst>
              <a:ext uri="{FF2B5EF4-FFF2-40B4-BE49-F238E27FC236}">
                <a16:creationId xmlns:a16="http://schemas.microsoft.com/office/drawing/2014/main" id="{4656F4C3-BF66-37AB-9DC6-44EA3DE40510}"/>
              </a:ext>
            </a:extLst>
          </p:cNvPr>
          <p:cNvGrpSpPr/>
          <p:nvPr/>
        </p:nvGrpSpPr>
        <p:grpSpPr>
          <a:xfrm>
            <a:off x="142240" y="34710"/>
            <a:ext cx="698636" cy="567692"/>
            <a:chOff x="5054053" y="1102083"/>
            <a:chExt cx="600038" cy="517327"/>
          </a:xfrm>
        </p:grpSpPr>
        <p:grpSp>
          <p:nvGrpSpPr>
            <p:cNvPr id="44" name="组合 43">
              <a:extLst>
                <a:ext uri="{FF2B5EF4-FFF2-40B4-BE49-F238E27FC236}">
                  <a16:creationId xmlns:a16="http://schemas.microsoft.com/office/drawing/2014/main" id="{687DE243-DC0D-2113-BFA9-E5CF3262D229}"/>
                </a:ext>
              </a:extLst>
            </p:cNvPr>
            <p:cNvGrpSpPr/>
            <p:nvPr/>
          </p:nvGrpSpPr>
          <p:grpSpPr>
            <a:xfrm>
              <a:off x="5152651" y="1143792"/>
              <a:ext cx="495792" cy="475618"/>
              <a:chOff x="1081651" y="2284965"/>
              <a:chExt cx="747694" cy="617148"/>
            </a:xfrm>
          </p:grpSpPr>
          <p:sp>
            <p:nvSpPr>
              <p:cNvPr id="46" name="矩形 45">
                <a:extLst>
                  <a:ext uri="{FF2B5EF4-FFF2-40B4-BE49-F238E27FC236}">
                    <a16:creationId xmlns:a16="http://schemas.microsoft.com/office/drawing/2014/main" id="{553BC5A0-F2A3-F44C-E175-2F2337E4212F}"/>
                  </a:ext>
                </a:extLst>
              </p:cNvPr>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cs typeface="+mn-cs"/>
                  <a:sym typeface="Noto Serif CJK SC" panose="02020400000000000000" pitchFamily="18" charset="-122"/>
                </a:endParaRPr>
              </a:p>
            </p:txBody>
          </p:sp>
          <p:sp>
            <p:nvSpPr>
              <p:cNvPr id="47" name="矩形 46">
                <a:extLst>
                  <a:ext uri="{FF2B5EF4-FFF2-40B4-BE49-F238E27FC236}">
                    <a16:creationId xmlns:a16="http://schemas.microsoft.com/office/drawing/2014/main" id="{920ACC49-438B-2944-98BB-7317250E4DB3}"/>
                  </a:ext>
                </a:extLst>
              </p:cNvPr>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sym typeface="Noto Serif CJK SC" panose="02020400000000000000" pitchFamily="18" charset="-122"/>
                </a:endParaRPr>
              </a:p>
            </p:txBody>
          </p:sp>
        </p:grpSp>
        <p:sp>
          <p:nvSpPr>
            <p:cNvPr id="45" name="矩形 44">
              <a:extLst>
                <a:ext uri="{FF2B5EF4-FFF2-40B4-BE49-F238E27FC236}">
                  <a16:creationId xmlns:a16="http://schemas.microsoft.com/office/drawing/2014/main" id="{C67C7013-E128-F02F-874F-9939E68043B2}"/>
                </a:ext>
              </a:extLst>
            </p:cNvPr>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2.2</a:t>
              </a:r>
              <a:endParaRPr kumimoji="0" lang="zh-CN" altLang="en-US"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48" name="文本框 47">
            <a:extLst>
              <a:ext uri="{FF2B5EF4-FFF2-40B4-BE49-F238E27FC236}">
                <a16:creationId xmlns:a16="http://schemas.microsoft.com/office/drawing/2014/main" id="{289D95AB-0EF5-8F39-27CE-3A9191F657B9}"/>
              </a:ext>
            </a:extLst>
          </p:cNvPr>
          <p:cNvSpPr txBox="1"/>
          <p:nvPr/>
        </p:nvSpPr>
        <p:spPr>
          <a:xfrm>
            <a:off x="906713" y="133890"/>
            <a:ext cx="3050925" cy="369332"/>
          </a:xfrm>
          <a:prstGeom prst="rect">
            <a:avLst/>
          </a:prstGeom>
          <a:noFill/>
        </p:spPr>
        <p:txBody>
          <a:bodyPr wrap="square">
            <a:spAutoFit/>
          </a:bodyPr>
          <a:lstStyle/>
          <a:p>
            <a:pPr>
              <a:tabLst>
                <a:tab pos="1428144" algn="l"/>
              </a:tabLst>
            </a:pPr>
            <a:r>
              <a:rPr lang="zh-CN" altLang="en-US"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成果展示与分析</a:t>
            </a:r>
            <a:endParaRPr lang="zh-CN" altLang="en-US" sz="1800"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endParaRPr>
          </a:p>
        </p:txBody>
      </p:sp>
      <p:sp>
        <p:nvSpPr>
          <p:cNvPr id="8" name="文本框 7">
            <a:extLst>
              <a:ext uri="{FF2B5EF4-FFF2-40B4-BE49-F238E27FC236}">
                <a16:creationId xmlns:a16="http://schemas.microsoft.com/office/drawing/2014/main" id="{711B1844-893B-895B-3508-B0A2C4E6CA15}"/>
              </a:ext>
            </a:extLst>
          </p:cNvPr>
          <p:cNvSpPr txBox="1"/>
          <p:nvPr/>
        </p:nvSpPr>
        <p:spPr>
          <a:xfrm>
            <a:off x="257040" y="815524"/>
            <a:ext cx="6117166" cy="461665"/>
          </a:xfrm>
          <a:prstGeom prst="rect">
            <a:avLst/>
          </a:prstGeom>
          <a:noFill/>
        </p:spPr>
        <p:txBody>
          <a:bodyPr wrap="square">
            <a:spAutoFit/>
          </a:bodyPr>
          <a:lstStyle/>
          <a:p>
            <a:r>
              <a:rPr lang="zh-CN" altLang="en-US" sz="2400" b="1" dirty="0">
                <a:solidFill>
                  <a:schemeClr val="accent1"/>
                </a:solidFill>
                <a:latin typeface="微软雅黑" panose="020B0503020204020204" pitchFamily="34" charset="-122"/>
                <a:ea typeface="微软雅黑" panose="020B0503020204020204" pitchFamily="34" charset="-122"/>
              </a:rPr>
              <a:t>曲流河的遥感图像分析 </a:t>
            </a:r>
            <a:endParaRPr lang="zh-CN" altLang="en-US" sz="2000" dirty="0">
              <a:solidFill>
                <a:schemeClr val="accent1"/>
              </a:solidFill>
            </a:endParaRPr>
          </a:p>
        </p:txBody>
      </p:sp>
      <p:sp>
        <p:nvSpPr>
          <p:cNvPr id="13" name="文本框 12">
            <a:extLst>
              <a:ext uri="{FF2B5EF4-FFF2-40B4-BE49-F238E27FC236}">
                <a16:creationId xmlns:a16="http://schemas.microsoft.com/office/drawing/2014/main" id="{82BF8AC5-CD51-32A9-E00F-037D87E08162}"/>
              </a:ext>
            </a:extLst>
          </p:cNvPr>
          <p:cNvSpPr txBox="1"/>
          <p:nvPr/>
        </p:nvSpPr>
        <p:spPr>
          <a:xfrm>
            <a:off x="257040" y="1295580"/>
            <a:ext cx="10564812" cy="646331"/>
          </a:xfrm>
          <a:prstGeom prst="rect">
            <a:avLst/>
          </a:prstGeom>
          <a:noFill/>
        </p:spPr>
        <p:txBody>
          <a:bodyPr wrap="square">
            <a:spAutoFit/>
          </a:bodyPr>
          <a:lstStyle/>
          <a:p>
            <a:r>
              <a:rPr lang="zh-CN" altLang="en-US" b="1" dirty="0">
                <a:solidFill>
                  <a:srgbClr val="060607"/>
                </a:solidFill>
                <a:latin typeface="微软雅黑" panose="020B0503020204020204" pitchFamily="34" charset="-122"/>
                <a:ea typeface="微软雅黑" panose="020B0503020204020204" pitchFamily="34" charset="-122"/>
              </a:rPr>
              <a:t>通过对 </a:t>
            </a:r>
            <a:r>
              <a:rPr lang="en-US" altLang="zh-CN" b="1" dirty="0">
                <a:solidFill>
                  <a:srgbClr val="060607"/>
                </a:solidFill>
                <a:latin typeface="微软雅黑" panose="020B0503020204020204" pitchFamily="34" charset="-122"/>
                <a:ea typeface="微软雅黑" panose="020B0503020204020204" pitchFamily="34" charset="-122"/>
              </a:rPr>
              <a:t>1978</a:t>
            </a:r>
            <a:r>
              <a:rPr lang="zh-CN" altLang="en-US" b="1" dirty="0">
                <a:solidFill>
                  <a:srgbClr val="060607"/>
                </a:solidFill>
                <a:latin typeface="微软雅黑" panose="020B0503020204020204" pitchFamily="34" charset="-122"/>
                <a:ea typeface="微软雅黑" panose="020B0503020204020204" pitchFamily="34" charset="-122"/>
              </a:rPr>
              <a:t>年、</a:t>
            </a:r>
            <a:r>
              <a:rPr lang="en-US" altLang="zh-CN" b="1" dirty="0">
                <a:solidFill>
                  <a:srgbClr val="060607"/>
                </a:solidFill>
                <a:latin typeface="微软雅黑" panose="020B0503020204020204" pitchFamily="34" charset="-122"/>
                <a:ea typeface="微软雅黑" panose="020B0503020204020204" pitchFamily="34" charset="-122"/>
              </a:rPr>
              <a:t>1992</a:t>
            </a:r>
            <a:r>
              <a:rPr lang="zh-CN" altLang="en-US" b="1" dirty="0">
                <a:solidFill>
                  <a:srgbClr val="060607"/>
                </a:solidFill>
                <a:latin typeface="微软雅黑" panose="020B0503020204020204" pitchFamily="34" charset="-122"/>
                <a:ea typeface="微软雅黑" panose="020B0503020204020204" pitchFamily="34" charset="-122"/>
              </a:rPr>
              <a:t>年和</a:t>
            </a:r>
            <a:r>
              <a:rPr lang="en-US" altLang="zh-CN" b="1" dirty="0">
                <a:solidFill>
                  <a:srgbClr val="060607"/>
                </a:solidFill>
                <a:latin typeface="微软雅黑" panose="020B0503020204020204" pitchFamily="34" charset="-122"/>
                <a:ea typeface="微软雅黑" panose="020B0503020204020204" pitchFamily="34" charset="-122"/>
              </a:rPr>
              <a:t>2004</a:t>
            </a:r>
            <a:r>
              <a:rPr lang="zh-CN" altLang="en-US" b="1" dirty="0">
                <a:solidFill>
                  <a:srgbClr val="060607"/>
                </a:solidFill>
                <a:latin typeface="微软雅黑" panose="020B0503020204020204" pitchFamily="34" charset="-122"/>
                <a:ea typeface="微软雅黑" panose="020B0503020204020204" pitchFamily="34" charset="-122"/>
              </a:rPr>
              <a:t>年的卫星遥感影像的分析，发现藕池口以上河段的河道演化变化不大，河势基本保持稳定。河道发生明显变化的主要是在藕池口至城陵矶河段 </a:t>
            </a:r>
          </a:p>
        </p:txBody>
      </p:sp>
      <p:pic>
        <p:nvPicPr>
          <p:cNvPr id="73" name="图片 72" descr="墙上的涂鸦&#10;&#10;低可信度描述已自动生成">
            <a:extLst>
              <a:ext uri="{FF2B5EF4-FFF2-40B4-BE49-F238E27FC236}">
                <a16:creationId xmlns:a16="http://schemas.microsoft.com/office/drawing/2014/main" id="{77215A01-EBF5-AF7D-544A-7DC40568015C}"/>
              </a:ext>
            </a:extLst>
          </p:cNvPr>
          <p:cNvPicPr>
            <a:picLocks noChangeAspect="1"/>
          </p:cNvPicPr>
          <p:nvPr/>
        </p:nvPicPr>
        <p:blipFill rotWithShape="1">
          <a:blip r:embed="rId2"/>
          <a:srcRect l="4445" t="9060" r="4556" b="9193"/>
          <a:stretch/>
        </p:blipFill>
        <p:spPr>
          <a:xfrm>
            <a:off x="597012" y="2589090"/>
            <a:ext cx="3255096" cy="1782156"/>
          </a:xfrm>
          <a:prstGeom prst="rect">
            <a:avLst/>
          </a:prstGeom>
        </p:spPr>
      </p:pic>
      <p:pic>
        <p:nvPicPr>
          <p:cNvPr id="75" name="图片 74" descr="人在涂鸦&#10;&#10;低可信度描述已自动生成">
            <a:extLst>
              <a:ext uri="{FF2B5EF4-FFF2-40B4-BE49-F238E27FC236}">
                <a16:creationId xmlns:a16="http://schemas.microsoft.com/office/drawing/2014/main" id="{94C526D7-1A8A-F7A2-5DF5-52593469708E}"/>
              </a:ext>
            </a:extLst>
          </p:cNvPr>
          <p:cNvPicPr>
            <a:picLocks noChangeAspect="1"/>
          </p:cNvPicPr>
          <p:nvPr/>
        </p:nvPicPr>
        <p:blipFill rotWithShape="1">
          <a:blip r:embed="rId3"/>
          <a:srcRect l="4751" t="9004" r="5095" b="8986"/>
          <a:stretch/>
        </p:blipFill>
        <p:spPr>
          <a:xfrm>
            <a:off x="4448599" y="2603172"/>
            <a:ext cx="3163681" cy="1753992"/>
          </a:xfrm>
          <a:prstGeom prst="rect">
            <a:avLst/>
          </a:prstGeom>
        </p:spPr>
      </p:pic>
      <p:pic>
        <p:nvPicPr>
          <p:cNvPr id="76" name="图片 75">
            <a:extLst>
              <a:ext uri="{FF2B5EF4-FFF2-40B4-BE49-F238E27FC236}">
                <a16:creationId xmlns:a16="http://schemas.microsoft.com/office/drawing/2014/main" id="{13B718E0-56B8-6A3E-80A1-569CED72391F}"/>
              </a:ext>
            </a:extLst>
          </p:cNvPr>
          <p:cNvPicPr>
            <a:picLocks noChangeAspect="1"/>
          </p:cNvPicPr>
          <p:nvPr/>
        </p:nvPicPr>
        <p:blipFill rotWithShape="1">
          <a:blip r:embed="rId4"/>
          <a:srcRect l="4732" t="9256" r="4905" b="9477"/>
          <a:stretch/>
        </p:blipFill>
        <p:spPr>
          <a:xfrm>
            <a:off x="8208771" y="2603172"/>
            <a:ext cx="3255096" cy="1784185"/>
          </a:xfrm>
          <a:prstGeom prst="rect">
            <a:avLst/>
          </a:prstGeom>
        </p:spPr>
      </p:pic>
      <p:sp>
        <p:nvSpPr>
          <p:cNvPr id="77" name="文本框 76">
            <a:extLst>
              <a:ext uri="{FF2B5EF4-FFF2-40B4-BE49-F238E27FC236}">
                <a16:creationId xmlns:a16="http://schemas.microsoft.com/office/drawing/2014/main" id="{39FE061C-5152-49BB-DB09-A3E6746C171E}"/>
              </a:ext>
            </a:extLst>
          </p:cNvPr>
          <p:cNvSpPr txBox="1"/>
          <p:nvPr/>
        </p:nvSpPr>
        <p:spPr>
          <a:xfrm>
            <a:off x="1642104" y="2188980"/>
            <a:ext cx="1338162" cy="400110"/>
          </a:xfrm>
          <a:prstGeom prst="rect">
            <a:avLst/>
          </a:prstGeom>
          <a:noFill/>
        </p:spPr>
        <p:txBody>
          <a:bodyPr wrap="square">
            <a:spAutoFit/>
          </a:bodyPr>
          <a:lstStyle/>
          <a:p>
            <a:r>
              <a:rPr lang="en-US" altLang="zh-CN" sz="2000" b="1" dirty="0">
                <a:solidFill>
                  <a:schemeClr val="accent1"/>
                </a:solidFill>
                <a:latin typeface="微软雅黑" panose="020B0503020204020204" pitchFamily="34" charset="-122"/>
                <a:ea typeface="微软雅黑" panose="020B0503020204020204" pitchFamily="34" charset="-122"/>
              </a:rPr>
              <a:t>1978</a:t>
            </a:r>
            <a:r>
              <a:rPr lang="zh-CN" altLang="en-US" sz="2000" b="1" dirty="0">
                <a:solidFill>
                  <a:schemeClr val="accent1"/>
                </a:solidFill>
                <a:latin typeface="微软雅黑" panose="020B0503020204020204" pitchFamily="34" charset="-122"/>
                <a:ea typeface="微软雅黑" panose="020B0503020204020204" pitchFamily="34" charset="-122"/>
              </a:rPr>
              <a:t>年</a:t>
            </a:r>
            <a:endParaRPr lang="zh-CN" altLang="en-US" dirty="0">
              <a:solidFill>
                <a:schemeClr val="accent1"/>
              </a:solidFill>
            </a:endParaRPr>
          </a:p>
        </p:txBody>
      </p:sp>
      <p:sp>
        <p:nvSpPr>
          <p:cNvPr id="78" name="文本框 77">
            <a:extLst>
              <a:ext uri="{FF2B5EF4-FFF2-40B4-BE49-F238E27FC236}">
                <a16:creationId xmlns:a16="http://schemas.microsoft.com/office/drawing/2014/main" id="{B5DF00F7-4FD2-A373-8804-55FF7F696461}"/>
              </a:ext>
            </a:extLst>
          </p:cNvPr>
          <p:cNvSpPr txBox="1"/>
          <p:nvPr/>
        </p:nvSpPr>
        <p:spPr>
          <a:xfrm>
            <a:off x="5507138" y="2179000"/>
            <a:ext cx="1338162" cy="400110"/>
          </a:xfrm>
          <a:prstGeom prst="rect">
            <a:avLst/>
          </a:prstGeom>
          <a:noFill/>
        </p:spPr>
        <p:txBody>
          <a:bodyPr wrap="square">
            <a:spAutoFit/>
          </a:bodyPr>
          <a:lstStyle/>
          <a:p>
            <a:r>
              <a:rPr lang="en-US" altLang="zh-CN" sz="2000" b="1" dirty="0">
                <a:solidFill>
                  <a:schemeClr val="accent1"/>
                </a:solidFill>
                <a:latin typeface="微软雅黑" panose="020B0503020204020204" pitchFamily="34" charset="-122"/>
                <a:ea typeface="微软雅黑" panose="020B0503020204020204" pitchFamily="34" charset="-122"/>
              </a:rPr>
              <a:t>1992</a:t>
            </a:r>
            <a:r>
              <a:rPr lang="zh-CN" altLang="en-US" sz="2000" b="1" dirty="0">
                <a:solidFill>
                  <a:schemeClr val="accent1"/>
                </a:solidFill>
                <a:latin typeface="微软雅黑" panose="020B0503020204020204" pitchFamily="34" charset="-122"/>
                <a:ea typeface="微软雅黑" panose="020B0503020204020204" pitchFamily="34" charset="-122"/>
              </a:rPr>
              <a:t>年</a:t>
            </a:r>
            <a:endParaRPr lang="zh-CN" altLang="en-US" dirty="0">
              <a:solidFill>
                <a:schemeClr val="accent1"/>
              </a:solidFill>
            </a:endParaRPr>
          </a:p>
        </p:txBody>
      </p:sp>
      <p:sp>
        <p:nvSpPr>
          <p:cNvPr id="79" name="文本框 78">
            <a:extLst>
              <a:ext uri="{FF2B5EF4-FFF2-40B4-BE49-F238E27FC236}">
                <a16:creationId xmlns:a16="http://schemas.microsoft.com/office/drawing/2014/main" id="{C8CA8FE1-BE4F-D86D-43B5-53ABADEBF0E1}"/>
              </a:ext>
            </a:extLst>
          </p:cNvPr>
          <p:cNvSpPr txBox="1"/>
          <p:nvPr/>
        </p:nvSpPr>
        <p:spPr>
          <a:xfrm>
            <a:off x="9372172" y="2188980"/>
            <a:ext cx="1338162" cy="400110"/>
          </a:xfrm>
          <a:prstGeom prst="rect">
            <a:avLst/>
          </a:prstGeom>
          <a:noFill/>
        </p:spPr>
        <p:txBody>
          <a:bodyPr wrap="square">
            <a:spAutoFit/>
          </a:bodyPr>
          <a:lstStyle/>
          <a:p>
            <a:r>
              <a:rPr lang="en-US" altLang="zh-CN" sz="2000" b="1" dirty="0">
                <a:solidFill>
                  <a:schemeClr val="accent1"/>
                </a:solidFill>
                <a:latin typeface="微软雅黑" panose="020B0503020204020204" pitchFamily="34" charset="-122"/>
                <a:ea typeface="微软雅黑" panose="020B0503020204020204" pitchFamily="34" charset="-122"/>
              </a:rPr>
              <a:t>2004</a:t>
            </a:r>
            <a:r>
              <a:rPr lang="zh-CN" altLang="en-US" sz="2000" b="1" dirty="0">
                <a:solidFill>
                  <a:schemeClr val="accent1"/>
                </a:solidFill>
                <a:latin typeface="微软雅黑" panose="020B0503020204020204" pitchFamily="34" charset="-122"/>
                <a:ea typeface="微软雅黑" panose="020B0503020204020204" pitchFamily="34" charset="-122"/>
              </a:rPr>
              <a:t>年</a:t>
            </a:r>
            <a:endParaRPr lang="zh-CN" altLang="en-US" dirty="0">
              <a:solidFill>
                <a:schemeClr val="accent1"/>
              </a:solidFill>
            </a:endParaRPr>
          </a:p>
        </p:txBody>
      </p:sp>
      <p:sp>
        <p:nvSpPr>
          <p:cNvPr id="83" name="文本框 82">
            <a:extLst>
              <a:ext uri="{FF2B5EF4-FFF2-40B4-BE49-F238E27FC236}">
                <a16:creationId xmlns:a16="http://schemas.microsoft.com/office/drawing/2014/main" id="{31C82431-36CD-BDE4-635B-8B0988A9B1B0}"/>
              </a:ext>
            </a:extLst>
          </p:cNvPr>
          <p:cNvSpPr txBox="1"/>
          <p:nvPr/>
        </p:nvSpPr>
        <p:spPr>
          <a:xfrm>
            <a:off x="481576" y="4668937"/>
            <a:ext cx="3853357" cy="584775"/>
          </a:xfrm>
          <a:prstGeom prst="rect">
            <a:avLst/>
          </a:prstGeom>
          <a:noFill/>
        </p:spPr>
        <p:txBody>
          <a:bodyPr wrap="square">
            <a:spAutoFit/>
          </a:bodyPr>
          <a:lstStyle/>
          <a:p>
            <a:pPr algn="l"/>
            <a:r>
              <a:rPr lang="zh-CN" altLang="en-US" sz="1600" b="1" dirty="0">
                <a:solidFill>
                  <a:srgbClr val="060607"/>
                </a:solidFill>
                <a:latin typeface="微软雅黑" panose="020B0503020204020204" pitchFamily="34" charset="-122"/>
                <a:ea typeface="微软雅黑" panose="020B0503020204020204" pitchFamily="34" charset="-122"/>
              </a:rPr>
              <a:t>沙滩子牛轭湖：</a:t>
            </a:r>
            <a:endParaRPr lang="en-US" altLang="zh-CN" sz="1600" b="1" dirty="0">
              <a:solidFill>
                <a:srgbClr val="060607"/>
              </a:solidFill>
              <a:latin typeface="微软雅黑" panose="020B0503020204020204" pitchFamily="34" charset="-122"/>
              <a:ea typeface="微软雅黑" panose="020B0503020204020204" pitchFamily="34" charset="-122"/>
            </a:endParaRPr>
          </a:p>
          <a:p>
            <a:pPr algn="l"/>
            <a:r>
              <a:rPr lang="zh-CN" altLang="en-US" sz="1600" dirty="0">
                <a:solidFill>
                  <a:srgbClr val="060607"/>
                </a:solidFill>
                <a:latin typeface="黑体" panose="02010609060101010101" pitchFamily="49" charset="-122"/>
                <a:ea typeface="黑体" panose="02010609060101010101" pitchFamily="49" charset="-122"/>
              </a:rPr>
              <a:t>与主河道水体相通，为江湖连通系统</a:t>
            </a:r>
          </a:p>
        </p:txBody>
      </p:sp>
      <p:sp>
        <p:nvSpPr>
          <p:cNvPr id="85" name="文本框 84">
            <a:extLst>
              <a:ext uri="{FF2B5EF4-FFF2-40B4-BE49-F238E27FC236}">
                <a16:creationId xmlns:a16="http://schemas.microsoft.com/office/drawing/2014/main" id="{9D5DCC86-DEB5-DBB8-2459-6C7B35DE3B42}"/>
              </a:ext>
            </a:extLst>
          </p:cNvPr>
          <p:cNvSpPr txBox="1"/>
          <p:nvPr/>
        </p:nvSpPr>
        <p:spPr>
          <a:xfrm>
            <a:off x="481576" y="5295538"/>
            <a:ext cx="3967023" cy="584775"/>
          </a:xfrm>
          <a:prstGeom prst="rect">
            <a:avLst/>
          </a:prstGeom>
          <a:noFill/>
        </p:spPr>
        <p:txBody>
          <a:bodyPr wrap="square">
            <a:spAutoFit/>
          </a:bodyPr>
          <a:lstStyle/>
          <a:p>
            <a:pPr algn="l"/>
            <a:r>
              <a:rPr lang="zh-CN" altLang="en-US" sz="1600" b="1" dirty="0">
                <a:solidFill>
                  <a:srgbClr val="060607"/>
                </a:solidFill>
                <a:latin typeface="微软雅黑" panose="020B0503020204020204" pitchFamily="34" charset="-122"/>
                <a:ea typeface="微软雅黑" panose="020B0503020204020204" pitchFamily="34" charset="-122"/>
              </a:rPr>
              <a:t>中洲子牛轭湖：</a:t>
            </a:r>
            <a:endParaRPr lang="en-US" altLang="zh-CN" sz="1600" b="1" dirty="0">
              <a:solidFill>
                <a:srgbClr val="060607"/>
              </a:solidFill>
              <a:latin typeface="微软雅黑" panose="020B0503020204020204" pitchFamily="34" charset="-122"/>
              <a:ea typeface="微软雅黑" panose="020B0503020204020204" pitchFamily="34" charset="-122"/>
            </a:endParaRPr>
          </a:p>
          <a:p>
            <a:pPr algn="l"/>
            <a:r>
              <a:rPr lang="zh-CN" altLang="en-US" sz="1600" dirty="0">
                <a:solidFill>
                  <a:srgbClr val="060607"/>
                </a:solidFill>
                <a:latin typeface="黑体" panose="02010609060101010101" pitchFamily="49" charset="-122"/>
                <a:ea typeface="黑体" panose="02010609060101010101" pitchFamily="49" charset="-122"/>
              </a:rPr>
              <a:t>东端半连通，西端与主河道隔绝</a:t>
            </a:r>
          </a:p>
        </p:txBody>
      </p:sp>
      <p:sp>
        <p:nvSpPr>
          <p:cNvPr id="87" name="文本框 86">
            <a:extLst>
              <a:ext uri="{FF2B5EF4-FFF2-40B4-BE49-F238E27FC236}">
                <a16:creationId xmlns:a16="http://schemas.microsoft.com/office/drawing/2014/main" id="{5AEC387B-A4C8-F4C7-340D-6C115A5D9A21}"/>
              </a:ext>
            </a:extLst>
          </p:cNvPr>
          <p:cNvSpPr txBox="1"/>
          <p:nvPr/>
        </p:nvSpPr>
        <p:spPr>
          <a:xfrm>
            <a:off x="481576" y="5933823"/>
            <a:ext cx="4191559" cy="584775"/>
          </a:xfrm>
          <a:prstGeom prst="rect">
            <a:avLst/>
          </a:prstGeom>
          <a:noFill/>
        </p:spPr>
        <p:txBody>
          <a:bodyPr wrap="square">
            <a:spAutoFit/>
          </a:bodyPr>
          <a:lstStyle/>
          <a:p>
            <a:pPr algn="l"/>
            <a:r>
              <a:rPr lang="zh-CN" altLang="en-US" sz="1600" b="1" dirty="0">
                <a:solidFill>
                  <a:srgbClr val="060607"/>
                </a:solidFill>
                <a:latin typeface="微软雅黑" panose="020B0503020204020204" pitchFamily="34" charset="-122"/>
                <a:ea typeface="微软雅黑" panose="020B0503020204020204" pitchFamily="34" charset="-122"/>
              </a:rPr>
              <a:t>曲流颈变化：</a:t>
            </a:r>
            <a:endParaRPr lang="en-US" altLang="zh-CN" sz="1600" b="1" dirty="0">
              <a:solidFill>
                <a:srgbClr val="060607"/>
              </a:solidFill>
              <a:latin typeface="微软雅黑" panose="020B0503020204020204" pitchFamily="34" charset="-122"/>
              <a:ea typeface="微软雅黑" panose="020B0503020204020204" pitchFamily="34" charset="-122"/>
            </a:endParaRPr>
          </a:p>
          <a:p>
            <a:r>
              <a:rPr lang="zh-CN" altLang="en-US" sz="1600" dirty="0">
                <a:solidFill>
                  <a:srgbClr val="060607"/>
                </a:solidFill>
                <a:latin typeface="黑体" panose="02010609060101010101" pitchFamily="49" charset="-122"/>
                <a:ea typeface="黑体" panose="02010609060101010101" pitchFamily="49" charset="-122"/>
              </a:rPr>
              <a:t>沙滩子与中洲子之间曲流颈向南延伸</a:t>
            </a:r>
          </a:p>
        </p:txBody>
      </p:sp>
      <p:sp>
        <p:nvSpPr>
          <p:cNvPr id="94" name="文本框 93">
            <a:extLst>
              <a:ext uri="{FF2B5EF4-FFF2-40B4-BE49-F238E27FC236}">
                <a16:creationId xmlns:a16="http://schemas.microsoft.com/office/drawing/2014/main" id="{1AFCAB4A-3431-42B5-E127-2E505DE4C9B3}"/>
              </a:ext>
            </a:extLst>
          </p:cNvPr>
          <p:cNvSpPr txBox="1"/>
          <p:nvPr/>
        </p:nvSpPr>
        <p:spPr>
          <a:xfrm>
            <a:off x="4334933" y="4638578"/>
            <a:ext cx="3853357" cy="584775"/>
          </a:xfrm>
          <a:prstGeom prst="rect">
            <a:avLst/>
          </a:prstGeom>
          <a:noFill/>
        </p:spPr>
        <p:txBody>
          <a:bodyPr wrap="square">
            <a:spAutoFit/>
          </a:bodyPr>
          <a:lstStyle/>
          <a:p>
            <a:pPr algn="l"/>
            <a:r>
              <a:rPr lang="zh-CN" altLang="en-US" sz="1600" b="1" dirty="0">
                <a:solidFill>
                  <a:srgbClr val="060607"/>
                </a:solidFill>
                <a:latin typeface="微软雅黑" panose="020B0503020204020204" pitchFamily="34" charset="-122"/>
                <a:ea typeface="微软雅黑" panose="020B0503020204020204" pitchFamily="34" charset="-122"/>
              </a:rPr>
              <a:t>沙滩子牛轭湖：</a:t>
            </a:r>
            <a:endParaRPr lang="en-US" altLang="zh-CN" sz="1600" b="1" dirty="0">
              <a:solidFill>
                <a:srgbClr val="060607"/>
              </a:solidFill>
              <a:latin typeface="微软雅黑" panose="020B0503020204020204" pitchFamily="34" charset="-122"/>
              <a:ea typeface="微软雅黑" panose="020B0503020204020204" pitchFamily="34" charset="-122"/>
            </a:endParaRPr>
          </a:p>
          <a:p>
            <a:pPr algn="l"/>
            <a:r>
              <a:rPr lang="zh-CN" altLang="en-US" sz="1600" dirty="0">
                <a:solidFill>
                  <a:srgbClr val="060607"/>
                </a:solidFill>
                <a:latin typeface="黑体" panose="02010609060101010101" pitchFamily="49" charset="-122"/>
                <a:ea typeface="黑体" panose="02010609060101010101" pitchFamily="49" charset="-122"/>
              </a:rPr>
              <a:t>东端仅部分连通，西端与主河道隔绝</a:t>
            </a:r>
          </a:p>
        </p:txBody>
      </p:sp>
      <p:sp>
        <p:nvSpPr>
          <p:cNvPr id="96" name="文本框 95">
            <a:extLst>
              <a:ext uri="{FF2B5EF4-FFF2-40B4-BE49-F238E27FC236}">
                <a16:creationId xmlns:a16="http://schemas.microsoft.com/office/drawing/2014/main" id="{8C496C8C-79ED-2020-14E9-B5949F0E27B9}"/>
              </a:ext>
            </a:extLst>
          </p:cNvPr>
          <p:cNvSpPr txBox="1"/>
          <p:nvPr/>
        </p:nvSpPr>
        <p:spPr>
          <a:xfrm>
            <a:off x="4346098" y="5650322"/>
            <a:ext cx="3967023" cy="584775"/>
          </a:xfrm>
          <a:prstGeom prst="rect">
            <a:avLst/>
          </a:prstGeom>
          <a:noFill/>
        </p:spPr>
        <p:txBody>
          <a:bodyPr wrap="square">
            <a:spAutoFit/>
          </a:bodyPr>
          <a:lstStyle/>
          <a:p>
            <a:pPr algn="l"/>
            <a:r>
              <a:rPr lang="zh-CN" altLang="en-US" sz="1600" b="1" dirty="0">
                <a:solidFill>
                  <a:srgbClr val="060607"/>
                </a:solidFill>
                <a:latin typeface="微软雅黑" panose="020B0503020204020204" pitchFamily="34" charset="-122"/>
                <a:ea typeface="微软雅黑" panose="020B0503020204020204" pitchFamily="34" charset="-122"/>
              </a:rPr>
              <a:t>中洲子牛轭湖：</a:t>
            </a:r>
            <a:endParaRPr lang="en-US" altLang="zh-CN" sz="1600" b="1" dirty="0">
              <a:solidFill>
                <a:srgbClr val="060607"/>
              </a:solidFill>
              <a:latin typeface="微软雅黑" panose="020B0503020204020204" pitchFamily="34" charset="-122"/>
              <a:ea typeface="微软雅黑" panose="020B0503020204020204" pitchFamily="34" charset="-122"/>
            </a:endParaRPr>
          </a:p>
          <a:p>
            <a:pPr algn="l"/>
            <a:r>
              <a:rPr lang="zh-CN" altLang="en-US" sz="1600" dirty="0">
                <a:solidFill>
                  <a:srgbClr val="060607"/>
                </a:solidFill>
                <a:latin typeface="黑体" panose="02010609060101010101" pitchFamily="49" charset="-122"/>
                <a:ea typeface="黑体" panose="02010609060101010101" pitchFamily="49" charset="-122"/>
              </a:rPr>
              <a:t>东端仅部分连通，西端与主河道隔绝</a:t>
            </a:r>
          </a:p>
        </p:txBody>
      </p:sp>
      <p:sp>
        <p:nvSpPr>
          <p:cNvPr id="97" name="文本框 96">
            <a:extLst>
              <a:ext uri="{FF2B5EF4-FFF2-40B4-BE49-F238E27FC236}">
                <a16:creationId xmlns:a16="http://schemas.microsoft.com/office/drawing/2014/main" id="{19E97411-D165-6F28-2DE0-ABEA0642E04B}"/>
              </a:ext>
            </a:extLst>
          </p:cNvPr>
          <p:cNvSpPr txBox="1"/>
          <p:nvPr/>
        </p:nvSpPr>
        <p:spPr>
          <a:xfrm>
            <a:off x="8114574" y="4612459"/>
            <a:ext cx="3487813" cy="830997"/>
          </a:xfrm>
          <a:prstGeom prst="rect">
            <a:avLst/>
          </a:prstGeom>
          <a:noFill/>
        </p:spPr>
        <p:txBody>
          <a:bodyPr wrap="square">
            <a:spAutoFit/>
          </a:bodyPr>
          <a:lstStyle/>
          <a:p>
            <a:pPr algn="l"/>
            <a:r>
              <a:rPr lang="zh-CN" altLang="en-US" sz="1600" b="1" dirty="0">
                <a:solidFill>
                  <a:srgbClr val="060607"/>
                </a:solidFill>
                <a:latin typeface="微软雅黑" panose="020B0503020204020204" pitchFamily="34" charset="-122"/>
                <a:ea typeface="微软雅黑" panose="020B0503020204020204" pitchFamily="34" charset="-122"/>
              </a:rPr>
              <a:t>沙滩子牛轭湖：</a:t>
            </a:r>
            <a:endParaRPr lang="en-US" altLang="zh-CN" sz="1600" b="1" dirty="0">
              <a:solidFill>
                <a:srgbClr val="060607"/>
              </a:solidFill>
              <a:latin typeface="微软雅黑" panose="020B0503020204020204" pitchFamily="34" charset="-122"/>
              <a:ea typeface="微软雅黑" panose="020B0503020204020204" pitchFamily="34" charset="-122"/>
            </a:endParaRPr>
          </a:p>
          <a:p>
            <a:pPr algn="l"/>
            <a:r>
              <a:rPr lang="zh-CN" altLang="en-US" sz="1600" dirty="0">
                <a:solidFill>
                  <a:srgbClr val="060607"/>
                </a:solidFill>
                <a:latin typeface="黑体" panose="02010609060101010101" pitchFamily="49" charset="-122"/>
                <a:ea typeface="黑体" panose="02010609060101010101" pitchFamily="49" charset="-122"/>
              </a:rPr>
              <a:t>东西两端与主河道水体隔绝，连通体系不存在</a:t>
            </a:r>
          </a:p>
        </p:txBody>
      </p:sp>
      <p:sp>
        <p:nvSpPr>
          <p:cNvPr id="98" name="文本框 97">
            <a:extLst>
              <a:ext uri="{FF2B5EF4-FFF2-40B4-BE49-F238E27FC236}">
                <a16:creationId xmlns:a16="http://schemas.microsoft.com/office/drawing/2014/main" id="{124EE899-64B2-9686-8E79-479AE9616063}"/>
              </a:ext>
            </a:extLst>
          </p:cNvPr>
          <p:cNvSpPr txBox="1"/>
          <p:nvPr/>
        </p:nvSpPr>
        <p:spPr>
          <a:xfrm>
            <a:off x="8114574" y="5661037"/>
            <a:ext cx="3487813" cy="830997"/>
          </a:xfrm>
          <a:prstGeom prst="rect">
            <a:avLst/>
          </a:prstGeom>
          <a:noFill/>
        </p:spPr>
        <p:txBody>
          <a:bodyPr wrap="square">
            <a:spAutoFit/>
          </a:bodyPr>
          <a:lstStyle/>
          <a:p>
            <a:pPr algn="l"/>
            <a:r>
              <a:rPr lang="zh-CN" altLang="en-US" sz="1600" b="1" dirty="0">
                <a:solidFill>
                  <a:srgbClr val="060607"/>
                </a:solidFill>
                <a:latin typeface="微软雅黑" panose="020B0503020204020204" pitchFamily="34" charset="-122"/>
                <a:ea typeface="微软雅黑" panose="020B0503020204020204" pitchFamily="34" charset="-122"/>
              </a:rPr>
              <a:t>中洲子牛轭湖：</a:t>
            </a:r>
            <a:endParaRPr lang="en-US" altLang="zh-CN" sz="1600" b="1" dirty="0">
              <a:solidFill>
                <a:srgbClr val="060607"/>
              </a:solidFill>
              <a:latin typeface="微软雅黑" panose="020B0503020204020204" pitchFamily="34" charset="-122"/>
              <a:ea typeface="微软雅黑" panose="020B0503020204020204" pitchFamily="34" charset="-122"/>
            </a:endParaRPr>
          </a:p>
          <a:p>
            <a:pPr algn="l"/>
            <a:r>
              <a:rPr lang="zh-CN" altLang="en-US" sz="1600" dirty="0">
                <a:solidFill>
                  <a:srgbClr val="060607"/>
                </a:solidFill>
                <a:latin typeface="黑体" panose="02010609060101010101" pitchFamily="49" charset="-122"/>
                <a:ea typeface="黑体" panose="02010609060101010101" pitchFamily="49" charset="-122"/>
              </a:rPr>
              <a:t>东西两端与主河道水体隔绝，连通体系不存在</a:t>
            </a:r>
          </a:p>
        </p:txBody>
      </p:sp>
    </p:spTree>
    <p:extLst>
      <p:ext uri="{BB962C8B-B14F-4D97-AF65-F5344CB8AC3E}">
        <p14:creationId xmlns:p14="http://schemas.microsoft.com/office/powerpoint/2010/main" val="14035194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3214688" cy="6858000"/>
          </a:xfrm>
          <a:prstGeom prst="rect">
            <a:avLst/>
          </a:prstGeom>
          <a:ln>
            <a:noFill/>
          </a:ln>
          <a:effectLst>
            <a:outerShdw blurRad="63500" sx="1000" sy="1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5" name="矩形 14"/>
          <p:cNvSpPr/>
          <p:nvPr/>
        </p:nvSpPr>
        <p:spPr>
          <a:xfrm>
            <a:off x="171451" y="142875"/>
            <a:ext cx="2857500" cy="6557963"/>
          </a:xfrm>
          <a:prstGeom prst="rect">
            <a:avLst/>
          </a:prstGeom>
          <a:noFill/>
          <a:ln>
            <a:solidFill>
              <a:schemeClr val="bg1"/>
            </a:solidFill>
          </a:ln>
          <a:effectLst>
            <a:outerShdw blurRad="63500" sx="101000" sy="101000" algn="ctr" rotWithShape="0">
              <a:schemeClr val="bg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 name="直线连接符 4"/>
          <p:cNvCxnSpPr/>
          <p:nvPr/>
        </p:nvCxnSpPr>
        <p:spPr>
          <a:xfrm>
            <a:off x="642938" y="2928938"/>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6" name="直线连接符 5"/>
          <p:cNvCxnSpPr/>
          <p:nvPr/>
        </p:nvCxnSpPr>
        <p:spPr>
          <a:xfrm>
            <a:off x="642937" y="3924300"/>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701459" y="3134232"/>
            <a:ext cx="2009281" cy="584775"/>
          </a:xfrm>
          <a:prstGeom prst="rect">
            <a:avLst/>
          </a:prstGeom>
          <a:noFill/>
        </p:spPr>
        <p:txBody>
          <a:bodyPr wrap="square" rtlCol="0">
            <a:spAutoFit/>
          </a:bodyPr>
          <a:lstStyle/>
          <a:p>
            <a:r>
              <a:rPr kumimoji="1" lang="zh-CN" altLang="en-US"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第三部分</a:t>
            </a:r>
          </a:p>
        </p:txBody>
      </p:sp>
      <p:sp>
        <p:nvSpPr>
          <p:cNvPr id="21" name="文本框 20"/>
          <p:cNvSpPr txBox="1"/>
          <p:nvPr/>
        </p:nvSpPr>
        <p:spPr>
          <a:xfrm>
            <a:off x="6036707" y="2909570"/>
            <a:ext cx="5512355" cy="923330"/>
          </a:xfrm>
          <a:prstGeom prst="rect">
            <a:avLst/>
          </a:prstGeom>
          <a:noFill/>
        </p:spPr>
        <p:txBody>
          <a:bodyPr wrap="square">
            <a:spAutoFit/>
          </a:bodyPr>
          <a:lstStyle/>
          <a:p>
            <a:r>
              <a:rPr lang="zh-CN" altLang="en-US" sz="5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成因分析</a:t>
            </a:r>
          </a:p>
        </p:txBody>
      </p:sp>
    </p:spTree>
    <p:extLst>
      <p:ext uri="{BB962C8B-B14F-4D97-AF65-F5344CB8AC3E}">
        <p14:creationId xmlns:p14="http://schemas.microsoft.com/office/powerpoint/2010/main" val="31665591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 name="直线连接符 2"/>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208077" y="105304"/>
            <a:ext cx="600038" cy="517327"/>
            <a:chOff x="5054053" y="1102083"/>
            <a:chExt cx="600038" cy="517327"/>
          </a:xfrm>
        </p:grpSpPr>
        <p:grpSp>
          <p:nvGrpSpPr>
            <p:cNvPr id="5" name="组合 4"/>
            <p:cNvGrpSpPr/>
            <p:nvPr/>
          </p:nvGrpSpPr>
          <p:grpSpPr>
            <a:xfrm>
              <a:off x="5152651" y="1143792"/>
              <a:ext cx="495792" cy="475618"/>
              <a:chOff x="1081651" y="2284965"/>
              <a:chExt cx="747694" cy="617148"/>
            </a:xfrm>
          </p:grpSpPr>
          <p:sp>
            <p:nvSpPr>
              <p:cNvPr id="10" name="矩形 9"/>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cs typeface="+mn-cs"/>
                  <a:sym typeface="Noto Serif CJK SC" panose="02020400000000000000" pitchFamily="18" charset="-122"/>
                </a:endParaRPr>
              </a:p>
            </p:txBody>
          </p:sp>
          <p:sp>
            <p:nvSpPr>
              <p:cNvPr id="11" name="矩形 10"/>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sym typeface="Noto Serif CJK SC" panose="02020400000000000000" pitchFamily="18" charset="-122"/>
                </a:endParaRPr>
              </a:p>
            </p:txBody>
          </p:sp>
        </p:grpSp>
        <p:sp>
          <p:nvSpPr>
            <p:cNvPr id="6" name="矩形 5"/>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rPr>
                <a:t>3.1</a:t>
              </a:r>
              <a:endParaRPr kumimoji="0" lang="zh-CN" altLang="en-US"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12" name="文本框 11"/>
          <p:cNvSpPr txBox="1"/>
          <p:nvPr/>
        </p:nvSpPr>
        <p:spPr>
          <a:xfrm>
            <a:off x="906713" y="133890"/>
            <a:ext cx="2102757" cy="369332"/>
          </a:xfrm>
          <a:prstGeom prst="rect">
            <a:avLst/>
          </a:prstGeom>
          <a:noFill/>
        </p:spPr>
        <p:txBody>
          <a:bodyPr wrap="square">
            <a:spAutoFit/>
          </a:bodyPr>
          <a:lstStyle/>
          <a:p>
            <a:pPr>
              <a:tabLst>
                <a:tab pos="1428115" algn="l"/>
              </a:tabLst>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成因分析</a:t>
            </a:r>
            <a:endParaRPr lang="zh-CN" altLang="en-US" sz="1800" b="1"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nvGrpSpPr>
          <p:cNvPr id="13" name="组合 12"/>
          <p:cNvGrpSpPr/>
          <p:nvPr/>
        </p:nvGrpSpPr>
        <p:grpSpPr>
          <a:xfrm>
            <a:off x="1194072" y="1596101"/>
            <a:ext cx="10025380" cy="3396615"/>
            <a:chOff x="1210074" y="1617311"/>
            <a:chExt cx="10025380" cy="3396615"/>
          </a:xfrm>
        </p:grpSpPr>
        <p:grpSp>
          <p:nvGrpSpPr>
            <p:cNvPr id="14" name="组合 13"/>
            <p:cNvGrpSpPr/>
            <p:nvPr/>
          </p:nvGrpSpPr>
          <p:grpSpPr>
            <a:xfrm>
              <a:off x="1210074" y="1617311"/>
              <a:ext cx="10025380" cy="2469458"/>
              <a:chOff x="1210074" y="1617311"/>
              <a:chExt cx="10025380" cy="2469458"/>
            </a:xfrm>
          </p:grpSpPr>
          <p:sp>
            <p:nvSpPr>
              <p:cNvPr id="20" name="燕尾形 1"/>
              <p:cNvSpPr/>
              <p:nvPr/>
            </p:nvSpPr>
            <p:spPr>
              <a:xfrm>
                <a:off x="1210074" y="2155156"/>
                <a:ext cx="4426585" cy="613410"/>
              </a:xfrm>
              <a:prstGeom prst="chevron">
                <a:avLst>
                  <a:gd name="adj" fmla="val 30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思源黑体 CN Regular" panose="020B0500000000000000" pitchFamily="34" charset="-122"/>
                  <a:ea typeface="思源黑体 CN Regular" panose="020B0500000000000000" pitchFamily="34" charset="-122"/>
                </a:endParaRPr>
              </a:p>
            </p:txBody>
          </p:sp>
          <p:cxnSp>
            <p:nvCxnSpPr>
              <p:cNvPr id="21" name="直接连接符 36"/>
              <p:cNvCxnSpPr>
                <a:endCxn id="22" idx="0"/>
              </p:cNvCxnSpPr>
              <p:nvPr/>
            </p:nvCxnSpPr>
            <p:spPr>
              <a:xfrm flipH="1">
                <a:off x="3228783" y="2605997"/>
                <a:ext cx="635" cy="78803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椭圆 21"/>
              <p:cNvSpPr/>
              <p:nvPr/>
            </p:nvSpPr>
            <p:spPr>
              <a:xfrm>
                <a:off x="2881847" y="3394165"/>
                <a:ext cx="692604" cy="6926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CN Regular" panose="020B0500000000000000" pitchFamily="34" charset="-122"/>
                  <a:ea typeface="思源黑体 CN Regular" panose="020B0500000000000000" pitchFamily="34" charset="-122"/>
                </a:endParaRPr>
              </a:p>
            </p:txBody>
          </p:sp>
          <p:sp>
            <p:nvSpPr>
              <p:cNvPr id="23" name="文本框 22"/>
              <p:cNvSpPr txBox="1"/>
              <p:nvPr/>
            </p:nvSpPr>
            <p:spPr>
              <a:xfrm>
                <a:off x="2948685" y="1617311"/>
                <a:ext cx="559741" cy="461665"/>
              </a:xfrm>
              <a:prstGeom prst="rect">
                <a:avLst/>
              </a:prstGeom>
              <a:noFill/>
            </p:spPr>
            <p:txBody>
              <a:bodyPr wrap="square" rtlCol="0">
                <a:spAutoFit/>
              </a:bodyPr>
              <a:lstStyle/>
              <a:p>
                <a:pPr algn="ctr"/>
                <a:r>
                  <a:rPr lang="en-US" altLang="zh-CN" sz="2400" b="1" dirty="0">
                    <a:solidFill>
                      <a:schemeClr val="accent1"/>
                    </a:solidFill>
                    <a:latin typeface="Times New Roman" panose="02020603050405020304" pitchFamily="18" charset="0"/>
                    <a:ea typeface="思源黑体 CN Regular" panose="020B0500000000000000" pitchFamily="34" charset="-122"/>
                    <a:cs typeface="Times New Roman" panose="02020603050405020304" pitchFamily="18" charset="0"/>
                  </a:rPr>
                  <a:t>01</a:t>
                </a:r>
                <a:endParaRPr lang="zh-CN" altLang="en-US" sz="2400" b="1" dirty="0">
                  <a:solidFill>
                    <a:schemeClr val="accent1"/>
                  </a:solidFill>
                  <a:latin typeface="Times New Roman" panose="02020603050405020304" pitchFamily="18" charset="0"/>
                  <a:ea typeface="思源黑体 CN Regular" panose="020B0500000000000000" pitchFamily="34" charset="-122"/>
                  <a:cs typeface="Times New Roman" panose="02020603050405020304" pitchFamily="18" charset="0"/>
                </a:endParaRPr>
              </a:p>
            </p:txBody>
          </p:sp>
          <p:sp>
            <p:nvSpPr>
              <p:cNvPr id="24" name="椭圆 23"/>
              <p:cNvSpPr/>
              <p:nvPr/>
            </p:nvSpPr>
            <p:spPr>
              <a:xfrm>
                <a:off x="1960688" y="2299927"/>
                <a:ext cx="120650"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CN Regular" panose="020B0500000000000000" pitchFamily="34" charset="-122"/>
                  <a:ea typeface="思源黑体 CN Regular" panose="020B0500000000000000" pitchFamily="34" charset="-122"/>
                </a:endParaRPr>
              </a:p>
            </p:txBody>
          </p:sp>
          <p:sp>
            <p:nvSpPr>
              <p:cNvPr id="36" name="椭圆 35"/>
              <p:cNvSpPr/>
              <p:nvPr/>
            </p:nvSpPr>
            <p:spPr>
              <a:xfrm>
                <a:off x="8087981" y="2299927"/>
                <a:ext cx="120650"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CN Regular" panose="020B0500000000000000" pitchFamily="34" charset="-122"/>
                  <a:ea typeface="思源黑体 CN Regular" panose="020B0500000000000000" pitchFamily="34" charset="-122"/>
                </a:endParaRPr>
              </a:p>
            </p:txBody>
          </p:sp>
          <p:sp>
            <p:nvSpPr>
              <p:cNvPr id="37" name="燕尾形 31"/>
              <p:cNvSpPr/>
              <p:nvPr/>
            </p:nvSpPr>
            <p:spPr>
              <a:xfrm>
                <a:off x="6190379" y="2144361"/>
                <a:ext cx="5045075" cy="624205"/>
              </a:xfrm>
              <a:prstGeom prst="chevron">
                <a:avLst>
                  <a:gd name="adj" fmla="val 30556"/>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思源黑体 CN Regular" panose="020B0500000000000000" pitchFamily="34" charset="-122"/>
                  <a:ea typeface="思源黑体 CN Regular" panose="020B0500000000000000" pitchFamily="34" charset="-122"/>
                </a:endParaRPr>
              </a:p>
            </p:txBody>
          </p:sp>
          <p:cxnSp>
            <p:nvCxnSpPr>
              <p:cNvPr id="38" name="直接连接符 56"/>
              <p:cNvCxnSpPr/>
              <p:nvPr/>
            </p:nvCxnSpPr>
            <p:spPr>
              <a:xfrm>
                <a:off x="8637527" y="2420577"/>
                <a:ext cx="0" cy="1447027"/>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39" name="椭圆 38"/>
              <p:cNvSpPr/>
              <p:nvPr/>
            </p:nvSpPr>
            <p:spPr>
              <a:xfrm>
                <a:off x="8291226" y="3394165"/>
                <a:ext cx="692604" cy="69260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CN Regular" panose="020B0500000000000000" pitchFamily="34" charset="-122"/>
                  <a:ea typeface="思源黑体 CN Regular" panose="020B0500000000000000" pitchFamily="34" charset="-122"/>
                </a:endParaRPr>
              </a:p>
            </p:txBody>
          </p:sp>
          <p:sp>
            <p:nvSpPr>
              <p:cNvPr id="40" name="椭圆 39"/>
              <p:cNvSpPr/>
              <p:nvPr/>
            </p:nvSpPr>
            <p:spPr>
              <a:xfrm>
                <a:off x="10462387" y="2299927"/>
                <a:ext cx="120650" cy="1206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CN Regular" panose="020B0500000000000000" pitchFamily="34" charset="-122"/>
                  <a:ea typeface="思源黑体 CN Regular" panose="020B0500000000000000" pitchFamily="34" charset="-122"/>
                </a:endParaRPr>
              </a:p>
            </p:txBody>
          </p:sp>
          <p:sp>
            <p:nvSpPr>
              <p:cNvPr id="41" name="Freeform 97"/>
              <p:cNvSpPr/>
              <p:nvPr/>
            </p:nvSpPr>
            <p:spPr>
              <a:xfrm>
                <a:off x="10052240" y="3761499"/>
                <a:ext cx="276994" cy="27608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94" y="0"/>
                      <a:pt x="0" y="4894"/>
                      <a:pt x="0" y="10800"/>
                    </a:cubicBezTo>
                    <a:cubicBezTo>
                      <a:pt x="0" y="16706"/>
                      <a:pt x="4894" y="21600"/>
                      <a:pt x="10800" y="21600"/>
                    </a:cubicBezTo>
                    <a:cubicBezTo>
                      <a:pt x="16706" y="21600"/>
                      <a:pt x="21600" y="16706"/>
                      <a:pt x="21600" y="10800"/>
                    </a:cubicBezTo>
                    <a:cubicBezTo>
                      <a:pt x="21600" y="4894"/>
                      <a:pt x="16706" y="0"/>
                      <a:pt x="10800" y="0"/>
                    </a:cubicBezTo>
                    <a:close/>
                    <a:moveTo>
                      <a:pt x="4219" y="13331"/>
                    </a:moveTo>
                    <a:cubicBezTo>
                      <a:pt x="2869" y="13331"/>
                      <a:pt x="1687" y="12150"/>
                      <a:pt x="1687" y="10800"/>
                    </a:cubicBezTo>
                    <a:cubicBezTo>
                      <a:pt x="1687" y="9450"/>
                      <a:pt x="2869" y="8269"/>
                      <a:pt x="4219" y="8269"/>
                    </a:cubicBezTo>
                    <a:cubicBezTo>
                      <a:pt x="5569" y="8269"/>
                      <a:pt x="6750" y="9450"/>
                      <a:pt x="6750" y="10800"/>
                    </a:cubicBezTo>
                    <a:cubicBezTo>
                      <a:pt x="6750" y="12150"/>
                      <a:pt x="5569" y="13331"/>
                      <a:pt x="4219" y="13331"/>
                    </a:cubicBezTo>
                    <a:close/>
                    <a:moveTo>
                      <a:pt x="10800" y="19913"/>
                    </a:moveTo>
                    <a:cubicBezTo>
                      <a:pt x="9450" y="19913"/>
                      <a:pt x="8269" y="18900"/>
                      <a:pt x="8269" y="17381"/>
                    </a:cubicBezTo>
                    <a:cubicBezTo>
                      <a:pt x="8269" y="16031"/>
                      <a:pt x="9450" y="15019"/>
                      <a:pt x="10800" y="15019"/>
                    </a:cubicBezTo>
                    <a:cubicBezTo>
                      <a:pt x="12150" y="15019"/>
                      <a:pt x="13331" y="16031"/>
                      <a:pt x="13331" y="17381"/>
                    </a:cubicBezTo>
                    <a:cubicBezTo>
                      <a:pt x="13331" y="18900"/>
                      <a:pt x="12150" y="19913"/>
                      <a:pt x="10800" y="19913"/>
                    </a:cubicBezTo>
                    <a:close/>
                    <a:moveTo>
                      <a:pt x="9112" y="10800"/>
                    </a:moveTo>
                    <a:cubicBezTo>
                      <a:pt x="9112" y="9956"/>
                      <a:pt x="9956" y="9112"/>
                      <a:pt x="10800" y="9112"/>
                    </a:cubicBezTo>
                    <a:cubicBezTo>
                      <a:pt x="11644" y="9112"/>
                      <a:pt x="12488" y="9956"/>
                      <a:pt x="12488" y="10800"/>
                    </a:cubicBezTo>
                    <a:cubicBezTo>
                      <a:pt x="12488" y="11644"/>
                      <a:pt x="11644" y="12488"/>
                      <a:pt x="10800" y="12488"/>
                    </a:cubicBezTo>
                    <a:cubicBezTo>
                      <a:pt x="9956" y="12488"/>
                      <a:pt x="9112" y="11644"/>
                      <a:pt x="9112" y="10800"/>
                    </a:cubicBezTo>
                    <a:close/>
                    <a:moveTo>
                      <a:pt x="10800" y="6750"/>
                    </a:moveTo>
                    <a:cubicBezTo>
                      <a:pt x="9450" y="6750"/>
                      <a:pt x="8269" y="5569"/>
                      <a:pt x="8269" y="4219"/>
                    </a:cubicBezTo>
                    <a:cubicBezTo>
                      <a:pt x="8269" y="2869"/>
                      <a:pt x="9450" y="1687"/>
                      <a:pt x="10800" y="1687"/>
                    </a:cubicBezTo>
                    <a:cubicBezTo>
                      <a:pt x="12150" y="1687"/>
                      <a:pt x="13331" y="2869"/>
                      <a:pt x="13331" y="4219"/>
                    </a:cubicBezTo>
                    <a:cubicBezTo>
                      <a:pt x="13331" y="5569"/>
                      <a:pt x="12150" y="6750"/>
                      <a:pt x="10800" y="6750"/>
                    </a:cubicBezTo>
                    <a:close/>
                    <a:moveTo>
                      <a:pt x="17381" y="13331"/>
                    </a:moveTo>
                    <a:cubicBezTo>
                      <a:pt x="16031" y="13331"/>
                      <a:pt x="15019" y="12319"/>
                      <a:pt x="15019" y="10800"/>
                    </a:cubicBezTo>
                    <a:cubicBezTo>
                      <a:pt x="15019" y="9450"/>
                      <a:pt x="16031" y="8437"/>
                      <a:pt x="17381" y="8437"/>
                    </a:cubicBezTo>
                    <a:cubicBezTo>
                      <a:pt x="18731" y="8437"/>
                      <a:pt x="19913" y="9450"/>
                      <a:pt x="19913" y="10800"/>
                    </a:cubicBezTo>
                    <a:cubicBezTo>
                      <a:pt x="19913" y="12319"/>
                      <a:pt x="18731" y="13331"/>
                      <a:pt x="17381" y="13331"/>
                    </a:cubicBez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grpSp>
            <p:nvGrpSpPr>
              <p:cNvPr id="42" name="组合 41"/>
              <p:cNvGrpSpPr/>
              <p:nvPr/>
            </p:nvGrpSpPr>
            <p:grpSpPr>
              <a:xfrm>
                <a:off x="3967978" y="3963164"/>
                <a:ext cx="163637" cy="42966"/>
                <a:chOff x="5460436" y="2273490"/>
                <a:chExt cx="163637" cy="42966"/>
              </a:xfrm>
            </p:grpSpPr>
            <p:sp>
              <p:nvSpPr>
                <p:cNvPr id="50" name="图形 163"/>
                <p:cNvSpPr/>
                <p:nvPr/>
              </p:nvSpPr>
              <p:spPr>
                <a:xfrm>
                  <a:off x="5460436" y="2273490"/>
                  <a:ext cx="42966" cy="42966"/>
                </a:xfrm>
                <a:prstGeom prst="ellipse">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51" name="图形 164"/>
                <p:cNvSpPr/>
                <p:nvPr/>
              </p:nvSpPr>
              <p:spPr>
                <a:xfrm>
                  <a:off x="5520771" y="2273490"/>
                  <a:ext cx="42967" cy="42966"/>
                </a:xfrm>
                <a:prstGeom prst="ellipse">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52" name="图形 165"/>
                <p:cNvSpPr/>
                <p:nvPr/>
              </p:nvSpPr>
              <p:spPr>
                <a:xfrm>
                  <a:off x="5581107" y="2273490"/>
                  <a:ext cx="42966" cy="42966"/>
                </a:xfrm>
                <a:prstGeom prst="ellipse">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grpSp>
          <p:sp>
            <p:nvSpPr>
              <p:cNvPr id="47" name="Rectangle 87"/>
              <p:cNvSpPr/>
              <p:nvPr/>
            </p:nvSpPr>
            <p:spPr>
              <a:xfrm>
                <a:off x="8112520" y="3622962"/>
                <a:ext cx="42858" cy="19149"/>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44" name="Freeform 144"/>
              <p:cNvSpPr/>
              <p:nvPr/>
            </p:nvSpPr>
            <p:spPr>
              <a:xfrm>
                <a:off x="5940625" y="3394379"/>
                <a:ext cx="330500" cy="232332"/>
              </a:xfrm>
              <a:custGeom>
                <a:avLst/>
                <a:gdLst/>
                <a:ahLst/>
                <a:cxnLst>
                  <a:cxn ang="0">
                    <a:pos x="wd2" y="hd2"/>
                  </a:cxn>
                  <a:cxn ang="5400000">
                    <a:pos x="wd2" y="hd2"/>
                  </a:cxn>
                  <a:cxn ang="10800000">
                    <a:pos x="wd2" y="hd2"/>
                  </a:cxn>
                  <a:cxn ang="16200000">
                    <a:pos x="wd2" y="hd2"/>
                  </a:cxn>
                </a:cxnLst>
                <a:rect l="0" t="0" r="r" b="b"/>
                <a:pathLst>
                  <a:path w="21600" h="21600" extrusionOk="0">
                    <a:moveTo>
                      <a:pt x="19744" y="2160"/>
                    </a:moveTo>
                    <a:cubicBezTo>
                      <a:pt x="19744" y="480"/>
                      <a:pt x="19744" y="480"/>
                      <a:pt x="19744" y="480"/>
                    </a:cubicBezTo>
                    <a:cubicBezTo>
                      <a:pt x="18225" y="240"/>
                      <a:pt x="18225" y="240"/>
                      <a:pt x="18225" y="240"/>
                    </a:cubicBezTo>
                    <a:cubicBezTo>
                      <a:pt x="17719" y="0"/>
                      <a:pt x="17212" y="0"/>
                      <a:pt x="16706" y="0"/>
                    </a:cubicBezTo>
                    <a:cubicBezTo>
                      <a:pt x="15525" y="0"/>
                      <a:pt x="14344" y="240"/>
                      <a:pt x="13162" y="720"/>
                    </a:cubicBezTo>
                    <a:cubicBezTo>
                      <a:pt x="12319" y="960"/>
                      <a:pt x="11644" y="1440"/>
                      <a:pt x="10800" y="1920"/>
                    </a:cubicBezTo>
                    <a:cubicBezTo>
                      <a:pt x="9956" y="1440"/>
                      <a:pt x="9281" y="960"/>
                      <a:pt x="8438" y="720"/>
                    </a:cubicBezTo>
                    <a:cubicBezTo>
                      <a:pt x="7256" y="240"/>
                      <a:pt x="6075" y="0"/>
                      <a:pt x="4894" y="0"/>
                    </a:cubicBezTo>
                    <a:cubicBezTo>
                      <a:pt x="4388" y="0"/>
                      <a:pt x="3881" y="0"/>
                      <a:pt x="3375" y="240"/>
                    </a:cubicBezTo>
                    <a:cubicBezTo>
                      <a:pt x="1856" y="480"/>
                      <a:pt x="1856" y="480"/>
                      <a:pt x="1856" y="480"/>
                    </a:cubicBezTo>
                    <a:cubicBezTo>
                      <a:pt x="1856" y="2160"/>
                      <a:pt x="1856" y="2160"/>
                      <a:pt x="1856" y="2160"/>
                    </a:cubicBezTo>
                    <a:cubicBezTo>
                      <a:pt x="0" y="2160"/>
                      <a:pt x="0" y="2160"/>
                      <a:pt x="0" y="2160"/>
                    </a:cubicBezTo>
                    <a:cubicBezTo>
                      <a:pt x="0" y="20160"/>
                      <a:pt x="0" y="20160"/>
                      <a:pt x="0" y="20160"/>
                    </a:cubicBezTo>
                    <a:cubicBezTo>
                      <a:pt x="8775" y="20160"/>
                      <a:pt x="8775" y="20160"/>
                      <a:pt x="8775" y="20160"/>
                    </a:cubicBezTo>
                    <a:cubicBezTo>
                      <a:pt x="9113" y="20400"/>
                      <a:pt x="10800" y="21600"/>
                      <a:pt x="10800" y="21600"/>
                    </a:cubicBezTo>
                    <a:cubicBezTo>
                      <a:pt x="10800" y="21600"/>
                      <a:pt x="12319" y="20400"/>
                      <a:pt x="12825" y="20160"/>
                    </a:cubicBezTo>
                    <a:cubicBezTo>
                      <a:pt x="21600" y="20160"/>
                      <a:pt x="21600" y="20160"/>
                      <a:pt x="21600" y="20160"/>
                    </a:cubicBezTo>
                    <a:cubicBezTo>
                      <a:pt x="21600" y="2160"/>
                      <a:pt x="21600" y="2160"/>
                      <a:pt x="21600" y="2160"/>
                    </a:cubicBezTo>
                    <a:lnTo>
                      <a:pt x="19744" y="2160"/>
                    </a:lnTo>
                    <a:close/>
                    <a:moveTo>
                      <a:pt x="1856" y="18720"/>
                    </a:moveTo>
                    <a:cubicBezTo>
                      <a:pt x="1013" y="18720"/>
                      <a:pt x="1013" y="18720"/>
                      <a:pt x="1013" y="18720"/>
                    </a:cubicBezTo>
                    <a:cubicBezTo>
                      <a:pt x="1013" y="3600"/>
                      <a:pt x="1013" y="3600"/>
                      <a:pt x="1013" y="3600"/>
                    </a:cubicBezTo>
                    <a:cubicBezTo>
                      <a:pt x="1856" y="3600"/>
                      <a:pt x="1856" y="3600"/>
                      <a:pt x="1856" y="3600"/>
                    </a:cubicBezTo>
                    <a:lnTo>
                      <a:pt x="1856" y="18720"/>
                    </a:lnTo>
                    <a:close/>
                    <a:moveTo>
                      <a:pt x="9956" y="18240"/>
                    </a:moveTo>
                    <a:cubicBezTo>
                      <a:pt x="8438" y="17280"/>
                      <a:pt x="6750" y="16560"/>
                      <a:pt x="4894" y="16560"/>
                    </a:cubicBezTo>
                    <a:cubicBezTo>
                      <a:pt x="4388" y="16560"/>
                      <a:pt x="4050" y="16560"/>
                      <a:pt x="3544" y="16800"/>
                    </a:cubicBezTo>
                    <a:cubicBezTo>
                      <a:pt x="3544" y="2400"/>
                      <a:pt x="3544" y="2400"/>
                      <a:pt x="3544" y="2400"/>
                    </a:cubicBezTo>
                    <a:cubicBezTo>
                      <a:pt x="4050" y="2400"/>
                      <a:pt x="4388" y="2400"/>
                      <a:pt x="4894" y="2400"/>
                    </a:cubicBezTo>
                    <a:cubicBezTo>
                      <a:pt x="6750" y="2400"/>
                      <a:pt x="8438" y="2880"/>
                      <a:pt x="9956" y="4080"/>
                    </a:cubicBezTo>
                    <a:lnTo>
                      <a:pt x="9956" y="18240"/>
                    </a:lnTo>
                    <a:close/>
                    <a:moveTo>
                      <a:pt x="18056" y="16800"/>
                    </a:moveTo>
                    <a:cubicBezTo>
                      <a:pt x="17550" y="16560"/>
                      <a:pt x="17212" y="16560"/>
                      <a:pt x="16706" y="16560"/>
                    </a:cubicBezTo>
                    <a:cubicBezTo>
                      <a:pt x="14850" y="16560"/>
                      <a:pt x="13162" y="17280"/>
                      <a:pt x="11644" y="18240"/>
                    </a:cubicBezTo>
                    <a:cubicBezTo>
                      <a:pt x="11644" y="4080"/>
                      <a:pt x="11644" y="4080"/>
                      <a:pt x="11644" y="4080"/>
                    </a:cubicBezTo>
                    <a:cubicBezTo>
                      <a:pt x="13162" y="2880"/>
                      <a:pt x="14850" y="2400"/>
                      <a:pt x="16706" y="2400"/>
                    </a:cubicBezTo>
                    <a:cubicBezTo>
                      <a:pt x="17212" y="2400"/>
                      <a:pt x="17550" y="2400"/>
                      <a:pt x="18056" y="2400"/>
                    </a:cubicBezTo>
                    <a:lnTo>
                      <a:pt x="18056" y="16800"/>
                    </a:lnTo>
                    <a:close/>
                    <a:moveTo>
                      <a:pt x="20587" y="18720"/>
                    </a:moveTo>
                    <a:cubicBezTo>
                      <a:pt x="19744" y="18720"/>
                      <a:pt x="19744" y="18720"/>
                      <a:pt x="19744" y="18720"/>
                    </a:cubicBezTo>
                    <a:cubicBezTo>
                      <a:pt x="19744" y="3600"/>
                      <a:pt x="19744" y="3600"/>
                      <a:pt x="19744" y="3600"/>
                    </a:cubicBezTo>
                    <a:cubicBezTo>
                      <a:pt x="20587" y="3600"/>
                      <a:pt x="20587" y="3600"/>
                      <a:pt x="20587" y="3600"/>
                    </a:cubicBezTo>
                    <a:lnTo>
                      <a:pt x="20587" y="18720"/>
                    </a:ln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45" name="Freeform 168"/>
              <p:cNvSpPr/>
              <p:nvPr/>
            </p:nvSpPr>
            <p:spPr>
              <a:xfrm>
                <a:off x="1882866" y="3296102"/>
                <a:ext cx="276293" cy="263527"/>
              </a:xfrm>
              <a:custGeom>
                <a:avLst/>
                <a:gdLst/>
                <a:ahLst/>
                <a:cxnLst>
                  <a:cxn ang="0">
                    <a:pos x="wd2" y="hd2"/>
                  </a:cxn>
                  <a:cxn ang="5400000">
                    <a:pos x="wd2" y="hd2"/>
                  </a:cxn>
                  <a:cxn ang="10800000">
                    <a:pos x="wd2" y="hd2"/>
                  </a:cxn>
                  <a:cxn ang="16200000">
                    <a:pos x="wd2" y="hd2"/>
                  </a:cxn>
                </a:cxnLst>
                <a:rect l="0" t="0" r="r" b="b"/>
                <a:pathLst>
                  <a:path w="21600" h="21600" extrusionOk="0">
                    <a:moveTo>
                      <a:pt x="19912" y="0"/>
                    </a:moveTo>
                    <a:cubicBezTo>
                      <a:pt x="1688" y="0"/>
                      <a:pt x="1688" y="0"/>
                      <a:pt x="1688" y="0"/>
                    </a:cubicBezTo>
                    <a:cubicBezTo>
                      <a:pt x="675" y="0"/>
                      <a:pt x="0" y="708"/>
                      <a:pt x="0" y="1770"/>
                    </a:cubicBezTo>
                    <a:cubicBezTo>
                      <a:pt x="0" y="15580"/>
                      <a:pt x="0" y="15580"/>
                      <a:pt x="0" y="15580"/>
                    </a:cubicBezTo>
                    <a:cubicBezTo>
                      <a:pt x="0" y="16643"/>
                      <a:pt x="675" y="17351"/>
                      <a:pt x="1688" y="17351"/>
                    </a:cubicBezTo>
                    <a:cubicBezTo>
                      <a:pt x="8269" y="17351"/>
                      <a:pt x="8269" y="17351"/>
                      <a:pt x="8269" y="17351"/>
                    </a:cubicBezTo>
                    <a:cubicBezTo>
                      <a:pt x="8269" y="19830"/>
                      <a:pt x="8269" y="19830"/>
                      <a:pt x="8269" y="19830"/>
                    </a:cubicBezTo>
                    <a:cubicBezTo>
                      <a:pt x="5906" y="19830"/>
                      <a:pt x="5906" y="19830"/>
                      <a:pt x="5906" y="19830"/>
                    </a:cubicBezTo>
                    <a:cubicBezTo>
                      <a:pt x="5906" y="21600"/>
                      <a:pt x="5906" y="21600"/>
                      <a:pt x="5906" y="21600"/>
                    </a:cubicBezTo>
                    <a:cubicBezTo>
                      <a:pt x="15694" y="21600"/>
                      <a:pt x="15694" y="21600"/>
                      <a:pt x="15694" y="21600"/>
                    </a:cubicBezTo>
                    <a:cubicBezTo>
                      <a:pt x="15694" y="19830"/>
                      <a:pt x="15694" y="19830"/>
                      <a:pt x="15694" y="19830"/>
                    </a:cubicBezTo>
                    <a:cubicBezTo>
                      <a:pt x="13331" y="19830"/>
                      <a:pt x="13331" y="19830"/>
                      <a:pt x="13331" y="19830"/>
                    </a:cubicBezTo>
                    <a:cubicBezTo>
                      <a:pt x="13331" y="17351"/>
                      <a:pt x="13331" y="17351"/>
                      <a:pt x="13331" y="17351"/>
                    </a:cubicBezTo>
                    <a:cubicBezTo>
                      <a:pt x="19912" y="17351"/>
                      <a:pt x="19912" y="17351"/>
                      <a:pt x="19912" y="17351"/>
                    </a:cubicBezTo>
                    <a:cubicBezTo>
                      <a:pt x="20925" y="17351"/>
                      <a:pt x="21600" y="16643"/>
                      <a:pt x="21600" y="15580"/>
                    </a:cubicBezTo>
                    <a:cubicBezTo>
                      <a:pt x="21600" y="1770"/>
                      <a:pt x="21600" y="1770"/>
                      <a:pt x="21600" y="1770"/>
                    </a:cubicBezTo>
                    <a:cubicBezTo>
                      <a:pt x="21600" y="708"/>
                      <a:pt x="20925" y="0"/>
                      <a:pt x="19912" y="0"/>
                    </a:cubicBezTo>
                    <a:close/>
                    <a:moveTo>
                      <a:pt x="19912" y="14695"/>
                    </a:moveTo>
                    <a:cubicBezTo>
                      <a:pt x="1688" y="14695"/>
                      <a:pt x="1688" y="14695"/>
                      <a:pt x="1688" y="14695"/>
                    </a:cubicBezTo>
                    <a:cubicBezTo>
                      <a:pt x="1688" y="1770"/>
                      <a:pt x="1688" y="1770"/>
                      <a:pt x="1688" y="1770"/>
                    </a:cubicBezTo>
                    <a:cubicBezTo>
                      <a:pt x="19912" y="1770"/>
                      <a:pt x="19912" y="1770"/>
                      <a:pt x="19912" y="1770"/>
                    </a:cubicBezTo>
                    <a:lnTo>
                      <a:pt x="19912" y="14695"/>
                    </a:ln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grpSp>
        <p:sp>
          <p:nvSpPr>
            <p:cNvPr id="15" name="文本框 14"/>
            <p:cNvSpPr txBox="1"/>
            <p:nvPr/>
          </p:nvSpPr>
          <p:spPr>
            <a:xfrm>
              <a:off x="1663464" y="4182076"/>
              <a:ext cx="3136265" cy="831850"/>
            </a:xfrm>
            <a:prstGeom prst="rect">
              <a:avLst/>
            </a:prstGeom>
            <a:noFill/>
          </p:spPr>
          <p:txBody>
            <a:bodyPr wrap="square" rtlCol="0">
              <a:noAutofit/>
            </a:bodyPr>
            <a:lstStyle/>
            <a:p>
              <a:pPr algn="ctr"/>
              <a:r>
                <a:rPr lang="zh-CN" altLang="en-GB" sz="4000" b="1"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自然作用</a:t>
              </a:r>
            </a:p>
          </p:txBody>
        </p:sp>
        <p:sp>
          <p:nvSpPr>
            <p:cNvPr id="19" name="文本框 18"/>
            <p:cNvSpPr txBox="1"/>
            <p:nvPr/>
          </p:nvSpPr>
          <p:spPr>
            <a:xfrm>
              <a:off x="7319409" y="4187156"/>
              <a:ext cx="2733040" cy="810895"/>
            </a:xfrm>
            <a:prstGeom prst="rect">
              <a:avLst/>
            </a:prstGeom>
            <a:noFill/>
          </p:spPr>
          <p:txBody>
            <a:bodyPr wrap="square" rtlCol="0">
              <a:noAutofit/>
            </a:bodyPr>
            <a:lstStyle/>
            <a:p>
              <a:pPr algn="ctr"/>
              <a:r>
                <a:rPr lang="zh-CN" altLang="en-GB" sz="4000" b="1"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人为因素</a:t>
              </a:r>
            </a:p>
          </p:txBody>
        </p:sp>
      </p:grpSp>
      <p:sp>
        <p:nvSpPr>
          <p:cNvPr id="59" name="文本框 58"/>
          <p:cNvSpPr txBox="1"/>
          <p:nvPr/>
        </p:nvSpPr>
        <p:spPr>
          <a:xfrm>
            <a:off x="8341163" y="1596264"/>
            <a:ext cx="559741" cy="461665"/>
          </a:xfrm>
          <a:prstGeom prst="rect">
            <a:avLst/>
          </a:prstGeom>
          <a:noFill/>
        </p:spPr>
        <p:txBody>
          <a:bodyPr wrap="square" rtlCol="0">
            <a:spAutoFit/>
          </a:bodyPr>
          <a:lstStyle/>
          <a:p>
            <a:pPr algn="ctr"/>
            <a:r>
              <a:rPr lang="en-US" altLang="zh-CN" sz="2400" b="1" dirty="0">
                <a:solidFill>
                  <a:schemeClr val="accent1"/>
                </a:solidFill>
                <a:latin typeface="Times New Roman" panose="02020603050405020304" pitchFamily="18" charset="0"/>
                <a:ea typeface="思源黑体 CN Regular" panose="020B0500000000000000" pitchFamily="34" charset="-122"/>
                <a:cs typeface="Times New Roman" panose="02020603050405020304" pitchFamily="18" charset="0"/>
              </a:rPr>
              <a:t>02</a:t>
            </a:r>
            <a:endParaRPr lang="zh-CN" altLang="en-US" sz="2400" b="1" dirty="0">
              <a:solidFill>
                <a:schemeClr val="accent1"/>
              </a:solidFill>
              <a:latin typeface="Times New Roman" panose="02020603050405020304" pitchFamily="18" charset="0"/>
              <a:ea typeface="思源黑体 CN Regular" panose="020B0500000000000000" pitchFamily="34" charset="-122"/>
              <a:cs typeface="Times New Roman" panose="02020603050405020304" pitchFamily="18" charset="0"/>
            </a:endParaRPr>
          </a:p>
        </p:txBody>
      </p:sp>
      <p:sp>
        <p:nvSpPr>
          <p:cNvPr id="7" name="Freeform 97"/>
          <p:cNvSpPr/>
          <p:nvPr>
            <p:custDataLst>
              <p:tags r:id="rId1"/>
            </p:custDataLst>
          </p:nvPr>
        </p:nvSpPr>
        <p:spPr>
          <a:xfrm>
            <a:off x="3074733" y="3601859"/>
            <a:ext cx="276994" cy="27608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94" y="0"/>
                  <a:pt x="0" y="4894"/>
                  <a:pt x="0" y="10800"/>
                </a:cubicBezTo>
                <a:cubicBezTo>
                  <a:pt x="0" y="16706"/>
                  <a:pt x="4894" y="21600"/>
                  <a:pt x="10800" y="21600"/>
                </a:cubicBezTo>
                <a:cubicBezTo>
                  <a:pt x="16706" y="21600"/>
                  <a:pt x="21600" y="16706"/>
                  <a:pt x="21600" y="10800"/>
                </a:cubicBezTo>
                <a:cubicBezTo>
                  <a:pt x="21600" y="4894"/>
                  <a:pt x="16706" y="0"/>
                  <a:pt x="10800" y="0"/>
                </a:cubicBezTo>
                <a:close/>
                <a:moveTo>
                  <a:pt x="4219" y="13331"/>
                </a:moveTo>
                <a:cubicBezTo>
                  <a:pt x="2869" y="13331"/>
                  <a:pt x="1687" y="12150"/>
                  <a:pt x="1687" y="10800"/>
                </a:cubicBezTo>
                <a:cubicBezTo>
                  <a:pt x="1687" y="9450"/>
                  <a:pt x="2869" y="8269"/>
                  <a:pt x="4219" y="8269"/>
                </a:cubicBezTo>
                <a:cubicBezTo>
                  <a:pt x="5569" y="8269"/>
                  <a:pt x="6750" y="9450"/>
                  <a:pt x="6750" y="10800"/>
                </a:cubicBezTo>
                <a:cubicBezTo>
                  <a:pt x="6750" y="12150"/>
                  <a:pt x="5569" y="13331"/>
                  <a:pt x="4219" y="13331"/>
                </a:cubicBezTo>
                <a:close/>
                <a:moveTo>
                  <a:pt x="10800" y="19913"/>
                </a:moveTo>
                <a:cubicBezTo>
                  <a:pt x="9450" y="19913"/>
                  <a:pt x="8269" y="18900"/>
                  <a:pt x="8269" y="17381"/>
                </a:cubicBezTo>
                <a:cubicBezTo>
                  <a:pt x="8269" y="16031"/>
                  <a:pt x="9450" y="15019"/>
                  <a:pt x="10800" y="15019"/>
                </a:cubicBezTo>
                <a:cubicBezTo>
                  <a:pt x="12150" y="15019"/>
                  <a:pt x="13331" y="16031"/>
                  <a:pt x="13331" y="17381"/>
                </a:cubicBezTo>
                <a:cubicBezTo>
                  <a:pt x="13331" y="18900"/>
                  <a:pt x="12150" y="19913"/>
                  <a:pt x="10800" y="19913"/>
                </a:cubicBezTo>
                <a:close/>
                <a:moveTo>
                  <a:pt x="9112" y="10800"/>
                </a:moveTo>
                <a:cubicBezTo>
                  <a:pt x="9112" y="9956"/>
                  <a:pt x="9956" y="9112"/>
                  <a:pt x="10800" y="9112"/>
                </a:cubicBezTo>
                <a:cubicBezTo>
                  <a:pt x="11644" y="9112"/>
                  <a:pt x="12488" y="9956"/>
                  <a:pt x="12488" y="10800"/>
                </a:cubicBezTo>
                <a:cubicBezTo>
                  <a:pt x="12488" y="11644"/>
                  <a:pt x="11644" y="12488"/>
                  <a:pt x="10800" y="12488"/>
                </a:cubicBezTo>
                <a:cubicBezTo>
                  <a:pt x="9956" y="12488"/>
                  <a:pt x="9112" y="11644"/>
                  <a:pt x="9112" y="10800"/>
                </a:cubicBezTo>
                <a:close/>
                <a:moveTo>
                  <a:pt x="10800" y="6750"/>
                </a:moveTo>
                <a:cubicBezTo>
                  <a:pt x="9450" y="6750"/>
                  <a:pt x="8269" y="5569"/>
                  <a:pt x="8269" y="4219"/>
                </a:cubicBezTo>
                <a:cubicBezTo>
                  <a:pt x="8269" y="2869"/>
                  <a:pt x="9450" y="1687"/>
                  <a:pt x="10800" y="1687"/>
                </a:cubicBezTo>
                <a:cubicBezTo>
                  <a:pt x="12150" y="1687"/>
                  <a:pt x="13331" y="2869"/>
                  <a:pt x="13331" y="4219"/>
                </a:cubicBezTo>
                <a:cubicBezTo>
                  <a:pt x="13331" y="5569"/>
                  <a:pt x="12150" y="6750"/>
                  <a:pt x="10800" y="6750"/>
                </a:cubicBezTo>
                <a:close/>
                <a:moveTo>
                  <a:pt x="17381" y="13331"/>
                </a:moveTo>
                <a:cubicBezTo>
                  <a:pt x="16031" y="13331"/>
                  <a:pt x="15019" y="12319"/>
                  <a:pt x="15019" y="10800"/>
                </a:cubicBezTo>
                <a:cubicBezTo>
                  <a:pt x="15019" y="9450"/>
                  <a:pt x="16031" y="8437"/>
                  <a:pt x="17381" y="8437"/>
                </a:cubicBezTo>
                <a:cubicBezTo>
                  <a:pt x="18731" y="8437"/>
                  <a:pt x="19913" y="9450"/>
                  <a:pt x="19913" y="10800"/>
                </a:cubicBezTo>
                <a:cubicBezTo>
                  <a:pt x="19913" y="12319"/>
                  <a:pt x="18731" y="13331"/>
                  <a:pt x="17381" y="13331"/>
                </a:cubicBez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8" name="Freeform 97"/>
          <p:cNvSpPr/>
          <p:nvPr>
            <p:custDataLst>
              <p:tags r:id="rId2"/>
            </p:custDataLst>
          </p:nvPr>
        </p:nvSpPr>
        <p:spPr>
          <a:xfrm>
            <a:off x="10174605" y="3994150"/>
            <a:ext cx="392430" cy="27622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94" y="0"/>
                  <a:pt x="0" y="4894"/>
                  <a:pt x="0" y="10800"/>
                </a:cubicBezTo>
                <a:cubicBezTo>
                  <a:pt x="0" y="16706"/>
                  <a:pt x="4894" y="21600"/>
                  <a:pt x="10800" y="21600"/>
                </a:cubicBezTo>
                <a:cubicBezTo>
                  <a:pt x="16706" y="21600"/>
                  <a:pt x="21600" y="16706"/>
                  <a:pt x="21600" y="10800"/>
                </a:cubicBezTo>
                <a:cubicBezTo>
                  <a:pt x="21600" y="4894"/>
                  <a:pt x="16706" y="0"/>
                  <a:pt x="10800" y="0"/>
                </a:cubicBezTo>
                <a:close/>
                <a:moveTo>
                  <a:pt x="4219" y="13331"/>
                </a:moveTo>
                <a:cubicBezTo>
                  <a:pt x="2869" y="13331"/>
                  <a:pt x="1687" y="12150"/>
                  <a:pt x="1687" y="10800"/>
                </a:cubicBezTo>
                <a:cubicBezTo>
                  <a:pt x="1687" y="9450"/>
                  <a:pt x="2869" y="8269"/>
                  <a:pt x="4219" y="8269"/>
                </a:cubicBezTo>
                <a:cubicBezTo>
                  <a:pt x="5569" y="8269"/>
                  <a:pt x="6750" y="9450"/>
                  <a:pt x="6750" y="10800"/>
                </a:cubicBezTo>
                <a:cubicBezTo>
                  <a:pt x="6750" y="12150"/>
                  <a:pt x="5569" y="13331"/>
                  <a:pt x="4219" y="13331"/>
                </a:cubicBezTo>
                <a:close/>
                <a:moveTo>
                  <a:pt x="10800" y="19913"/>
                </a:moveTo>
                <a:cubicBezTo>
                  <a:pt x="9450" y="19913"/>
                  <a:pt x="8269" y="18900"/>
                  <a:pt x="8269" y="17381"/>
                </a:cubicBezTo>
                <a:cubicBezTo>
                  <a:pt x="8269" y="16031"/>
                  <a:pt x="9450" y="15019"/>
                  <a:pt x="10800" y="15019"/>
                </a:cubicBezTo>
                <a:cubicBezTo>
                  <a:pt x="12150" y="15019"/>
                  <a:pt x="13331" y="16031"/>
                  <a:pt x="13331" y="17381"/>
                </a:cubicBezTo>
                <a:cubicBezTo>
                  <a:pt x="13331" y="18900"/>
                  <a:pt x="12150" y="19913"/>
                  <a:pt x="10800" y="19913"/>
                </a:cubicBezTo>
                <a:close/>
                <a:moveTo>
                  <a:pt x="9112" y="10800"/>
                </a:moveTo>
                <a:cubicBezTo>
                  <a:pt x="9112" y="9956"/>
                  <a:pt x="9956" y="9112"/>
                  <a:pt x="10800" y="9112"/>
                </a:cubicBezTo>
                <a:cubicBezTo>
                  <a:pt x="11644" y="9112"/>
                  <a:pt x="12488" y="9956"/>
                  <a:pt x="12488" y="10800"/>
                </a:cubicBezTo>
                <a:cubicBezTo>
                  <a:pt x="12488" y="11644"/>
                  <a:pt x="11644" y="12488"/>
                  <a:pt x="10800" y="12488"/>
                </a:cubicBezTo>
                <a:cubicBezTo>
                  <a:pt x="9956" y="12488"/>
                  <a:pt x="9112" y="11644"/>
                  <a:pt x="9112" y="10800"/>
                </a:cubicBezTo>
                <a:close/>
                <a:moveTo>
                  <a:pt x="10800" y="6750"/>
                </a:moveTo>
                <a:cubicBezTo>
                  <a:pt x="9450" y="6750"/>
                  <a:pt x="8269" y="5569"/>
                  <a:pt x="8269" y="4219"/>
                </a:cubicBezTo>
                <a:cubicBezTo>
                  <a:pt x="8269" y="2869"/>
                  <a:pt x="9450" y="1687"/>
                  <a:pt x="10800" y="1687"/>
                </a:cubicBezTo>
                <a:cubicBezTo>
                  <a:pt x="12150" y="1687"/>
                  <a:pt x="13331" y="2869"/>
                  <a:pt x="13331" y="4219"/>
                </a:cubicBezTo>
                <a:cubicBezTo>
                  <a:pt x="13331" y="5569"/>
                  <a:pt x="12150" y="6750"/>
                  <a:pt x="10800" y="6750"/>
                </a:cubicBezTo>
                <a:close/>
                <a:moveTo>
                  <a:pt x="17381" y="13331"/>
                </a:moveTo>
                <a:cubicBezTo>
                  <a:pt x="16031" y="13331"/>
                  <a:pt x="15019" y="12319"/>
                  <a:pt x="15019" y="10800"/>
                </a:cubicBezTo>
                <a:cubicBezTo>
                  <a:pt x="15019" y="9450"/>
                  <a:pt x="16031" y="8437"/>
                  <a:pt x="17381" y="8437"/>
                </a:cubicBezTo>
                <a:cubicBezTo>
                  <a:pt x="18731" y="8437"/>
                  <a:pt x="19913" y="9450"/>
                  <a:pt x="19913" y="10800"/>
                </a:cubicBezTo>
                <a:cubicBezTo>
                  <a:pt x="19913" y="12319"/>
                  <a:pt x="18731" y="13331"/>
                  <a:pt x="17381" y="13331"/>
                </a:cubicBez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9" name="Freeform 97"/>
          <p:cNvSpPr/>
          <p:nvPr>
            <p:custDataLst>
              <p:tags r:id="rId3"/>
            </p:custDataLst>
          </p:nvPr>
        </p:nvSpPr>
        <p:spPr>
          <a:xfrm>
            <a:off x="8483663" y="3601859"/>
            <a:ext cx="276994" cy="27608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94" y="0"/>
                  <a:pt x="0" y="4894"/>
                  <a:pt x="0" y="10800"/>
                </a:cubicBezTo>
                <a:cubicBezTo>
                  <a:pt x="0" y="16706"/>
                  <a:pt x="4894" y="21600"/>
                  <a:pt x="10800" y="21600"/>
                </a:cubicBezTo>
                <a:cubicBezTo>
                  <a:pt x="16706" y="21600"/>
                  <a:pt x="21600" y="16706"/>
                  <a:pt x="21600" y="10800"/>
                </a:cubicBezTo>
                <a:cubicBezTo>
                  <a:pt x="21600" y="4894"/>
                  <a:pt x="16706" y="0"/>
                  <a:pt x="10800" y="0"/>
                </a:cubicBezTo>
                <a:close/>
                <a:moveTo>
                  <a:pt x="4219" y="13331"/>
                </a:moveTo>
                <a:cubicBezTo>
                  <a:pt x="2869" y="13331"/>
                  <a:pt x="1687" y="12150"/>
                  <a:pt x="1687" y="10800"/>
                </a:cubicBezTo>
                <a:cubicBezTo>
                  <a:pt x="1687" y="9450"/>
                  <a:pt x="2869" y="8269"/>
                  <a:pt x="4219" y="8269"/>
                </a:cubicBezTo>
                <a:cubicBezTo>
                  <a:pt x="5569" y="8269"/>
                  <a:pt x="6750" y="9450"/>
                  <a:pt x="6750" y="10800"/>
                </a:cubicBezTo>
                <a:cubicBezTo>
                  <a:pt x="6750" y="12150"/>
                  <a:pt x="5569" y="13331"/>
                  <a:pt x="4219" y="13331"/>
                </a:cubicBezTo>
                <a:close/>
                <a:moveTo>
                  <a:pt x="10800" y="19913"/>
                </a:moveTo>
                <a:cubicBezTo>
                  <a:pt x="9450" y="19913"/>
                  <a:pt x="8269" y="18900"/>
                  <a:pt x="8269" y="17381"/>
                </a:cubicBezTo>
                <a:cubicBezTo>
                  <a:pt x="8269" y="16031"/>
                  <a:pt x="9450" y="15019"/>
                  <a:pt x="10800" y="15019"/>
                </a:cubicBezTo>
                <a:cubicBezTo>
                  <a:pt x="12150" y="15019"/>
                  <a:pt x="13331" y="16031"/>
                  <a:pt x="13331" y="17381"/>
                </a:cubicBezTo>
                <a:cubicBezTo>
                  <a:pt x="13331" y="18900"/>
                  <a:pt x="12150" y="19913"/>
                  <a:pt x="10800" y="19913"/>
                </a:cubicBezTo>
                <a:close/>
                <a:moveTo>
                  <a:pt x="9112" y="10800"/>
                </a:moveTo>
                <a:cubicBezTo>
                  <a:pt x="9112" y="9956"/>
                  <a:pt x="9956" y="9112"/>
                  <a:pt x="10800" y="9112"/>
                </a:cubicBezTo>
                <a:cubicBezTo>
                  <a:pt x="11644" y="9112"/>
                  <a:pt x="12488" y="9956"/>
                  <a:pt x="12488" y="10800"/>
                </a:cubicBezTo>
                <a:cubicBezTo>
                  <a:pt x="12488" y="11644"/>
                  <a:pt x="11644" y="12488"/>
                  <a:pt x="10800" y="12488"/>
                </a:cubicBezTo>
                <a:cubicBezTo>
                  <a:pt x="9956" y="12488"/>
                  <a:pt x="9112" y="11644"/>
                  <a:pt x="9112" y="10800"/>
                </a:cubicBezTo>
                <a:close/>
                <a:moveTo>
                  <a:pt x="10800" y="6750"/>
                </a:moveTo>
                <a:cubicBezTo>
                  <a:pt x="9450" y="6750"/>
                  <a:pt x="8269" y="5569"/>
                  <a:pt x="8269" y="4219"/>
                </a:cubicBezTo>
                <a:cubicBezTo>
                  <a:pt x="8269" y="2869"/>
                  <a:pt x="9450" y="1687"/>
                  <a:pt x="10800" y="1687"/>
                </a:cubicBezTo>
                <a:cubicBezTo>
                  <a:pt x="12150" y="1687"/>
                  <a:pt x="13331" y="2869"/>
                  <a:pt x="13331" y="4219"/>
                </a:cubicBezTo>
                <a:cubicBezTo>
                  <a:pt x="13331" y="5569"/>
                  <a:pt x="12150" y="6750"/>
                  <a:pt x="10800" y="6750"/>
                </a:cubicBezTo>
                <a:close/>
                <a:moveTo>
                  <a:pt x="17381" y="13331"/>
                </a:moveTo>
                <a:cubicBezTo>
                  <a:pt x="16031" y="13331"/>
                  <a:pt x="15019" y="12319"/>
                  <a:pt x="15019" y="10800"/>
                </a:cubicBezTo>
                <a:cubicBezTo>
                  <a:pt x="15019" y="9450"/>
                  <a:pt x="16031" y="8437"/>
                  <a:pt x="17381" y="8437"/>
                </a:cubicBezTo>
                <a:cubicBezTo>
                  <a:pt x="18731" y="8437"/>
                  <a:pt x="19913" y="9450"/>
                  <a:pt x="19913" y="10800"/>
                </a:cubicBezTo>
                <a:cubicBezTo>
                  <a:pt x="19913" y="12319"/>
                  <a:pt x="18731" y="13331"/>
                  <a:pt x="17381" y="13331"/>
                </a:cubicBez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矩形 9"/>
          <p:cNvSpPr/>
          <p:nvPr/>
        </p:nvSpPr>
        <p:spPr>
          <a:xfrm>
            <a:off x="0" y="3061600"/>
            <a:ext cx="12192000" cy="3449261"/>
          </a:xfrm>
          <a:prstGeom prst="rect">
            <a:avLst/>
          </a:prstGeom>
          <a:solidFill>
            <a:schemeClr val="accent1">
              <a:alpha val="1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2" name="直线连接符 41"/>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a:off x="142240" y="34710"/>
            <a:ext cx="698636" cy="567692"/>
            <a:chOff x="5054053" y="1102083"/>
            <a:chExt cx="600038" cy="517327"/>
          </a:xfrm>
        </p:grpSpPr>
        <p:grpSp>
          <p:nvGrpSpPr>
            <p:cNvPr id="44" name="组合 43"/>
            <p:cNvGrpSpPr/>
            <p:nvPr/>
          </p:nvGrpSpPr>
          <p:grpSpPr>
            <a:xfrm>
              <a:off x="5152651" y="1143792"/>
              <a:ext cx="495792" cy="475618"/>
              <a:chOff x="1081651" y="2284965"/>
              <a:chExt cx="747694" cy="617148"/>
            </a:xfrm>
          </p:grpSpPr>
          <p:sp>
            <p:nvSpPr>
              <p:cNvPr id="46" name="矩形 45"/>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cs typeface="+mn-cs"/>
                  <a:sym typeface="Noto Serif CJK SC" panose="02020400000000000000" pitchFamily="18" charset="-122"/>
                </a:endParaRPr>
              </a:p>
            </p:txBody>
          </p:sp>
          <p:sp>
            <p:nvSpPr>
              <p:cNvPr id="47" name="矩形 46"/>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sym typeface="Noto Serif CJK SC" panose="02020400000000000000" pitchFamily="18" charset="-122"/>
                </a:endParaRPr>
              </a:p>
            </p:txBody>
          </p:sp>
        </p:grpSp>
        <p:sp>
          <p:nvSpPr>
            <p:cNvPr id="45" name="矩形 44"/>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rPr>
                <a:t>3.1</a:t>
              </a:r>
            </a:p>
          </p:txBody>
        </p:sp>
      </p:grpSp>
      <p:sp>
        <p:nvSpPr>
          <p:cNvPr id="48" name="文本框 47"/>
          <p:cNvSpPr txBox="1"/>
          <p:nvPr/>
        </p:nvSpPr>
        <p:spPr>
          <a:xfrm>
            <a:off x="906713" y="133890"/>
            <a:ext cx="3050925" cy="368300"/>
          </a:xfrm>
          <a:prstGeom prst="rect">
            <a:avLst/>
          </a:prstGeom>
          <a:noFill/>
        </p:spPr>
        <p:txBody>
          <a:bodyPr wrap="square">
            <a:spAutoFit/>
          </a:bodyPr>
          <a:lstStyle/>
          <a:p>
            <a:pPr>
              <a:tabLst>
                <a:tab pos="1428115" algn="l"/>
              </a:tabLst>
            </a:pPr>
            <a:r>
              <a:rPr lang="zh-CN" altLang="en-US" sz="1800"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自然作用</a:t>
            </a:r>
          </a:p>
        </p:txBody>
      </p:sp>
      <p:sp>
        <p:nvSpPr>
          <p:cNvPr id="4" name="文本框 3"/>
          <p:cNvSpPr txBox="1"/>
          <p:nvPr/>
        </p:nvSpPr>
        <p:spPr>
          <a:xfrm>
            <a:off x="598732" y="979710"/>
            <a:ext cx="11028680" cy="1939290"/>
          </a:xfrm>
          <a:prstGeom prst="rect">
            <a:avLst/>
          </a:prstGeom>
          <a:solidFill>
            <a:schemeClr val="bg2"/>
          </a:solidFill>
          <a:ln w="38100">
            <a:solidFill>
              <a:schemeClr val="accent1">
                <a:lumMod val="60000"/>
                <a:lumOff val="40000"/>
              </a:schemeClr>
            </a:solidFill>
          </a:ln>
        </p:spPr>
        <p:txBody>
          <a:bodyPr wrap="square">
            <a:noAutofit/>
          </a:bodyPr>
          <a:lstStyle/>
          <a:p>
            <a:pPr algn="l">
              <a:lnSpc>
                <a:spcPct val="120000"/>
              </a:lnSpc>
            </a:pPr>
            <a:r>
              <a:rPr lang="en-US" altLang="zh-CN" sz="2400" b="1"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sym typeface="+mn-ea"/>
              </a:rPr>
              <a:t>牛轭湖又称河迹湖，是由于河流的变迁或改道,曲形河道自行截弯取直后留下的旧河道形成的湖泊。这类湖泊多呈弯月形水深较小</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zh-CN" altLang="en-US" sz="2400" dirty="0">
              <a:latin typeface="微软雅黑" panose="020B0503020204020204" pitchFamily="34" charset="-122"/>
              <a:ea typeface="微软雅黑" panose="020B0503020204020204" pitchFamily="34" charset="-122"/>
              <a:cs typeface="微软雅黑" panose="020B0503020204020204" pitchFamily="34" charset="-122"/>
            </a:endParaRPr>
          </a:p>
          <a:p>
            <a:pPr algn="l">
              <a:lnSpc>
                <a:spcPct val="120000"/>
              </a:lnSpc>
            </a:pPr>
            <a:r>
              <a:rPr lang="zh-CN" altLang="en-US" sz="2400" b="1" dirty="0">
                <a:solidFill>
                  <a:srgbClr val="060607"/>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2400" b="1" dirty="0">
                <a:solidFill>
                  <a:srgbClr val="060607"/>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cs typeface="微软雅黑" panose="020B0503020204020204" pitchFamily="34" charset="-122"/>
                <a:sym typeface="+mn-ea"/>
              </a:rPr>
              <a:t>在平原地带，河流因为地转偏向力、地质结构、土壤岩石质地差异等因素的影响，通常难以保持一条直线流动，会产生弯曲。</a:t>
            </a:r>
            <a:endParaRPr lang="en-US" altLang="zh-CN" sz="2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l">
              <a:lnSpc>
                <a:spcPct val="120000"/>
              </a:lnSpc>
            </a:pPr>
            <a:br>
              <a:rPr lang="zh-CN" altLang="en-US" sz="2400" b="1" dirty="0">
                <a:solidFill>
                  <a:srgbClr val="060607"/>
                </a:solidFill>
                <a:latin typeface="微软雅黑" panose="020B0503020204020204" pitchFamily="34" charset="-122"/>
                <a:ea typeface="微软雅黑" panose="020B0503020204020204" pitchFamily="34" charset="-122"/>
                <a:cs typeface="微软雅黑" panose="020B0503020204020204" pitchFamily="34" charset="-122"/>
              </a:rPr>
            </a:br>
            <a:endParaRPr lang="zh-CN" altLang="en-US" sz="2400" b="1" dirty="0">
              <a:solidFill>
                <a:srgbClr val="060607"/>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6" name="图片 5">
            <a:extLst>
              <a:ext uri="{FF2B5EF4-FFF2-40B4-BE49-F238E27FC236}">
                <a16:creationId xmlns:a16="http://schemas.microsoft.com/office/drawing/2014/main" id="{CCE14EF9-3B9E-744A-89C4-21578D4C2690}"/>
              </a:ext>
            </a:extLst>
          </p:cNvPr>
          <p:cNvPicPr>
            <a:picLocks noChangeAspect="1"/>
          </p:cNvPicPr>
          <p:nvPr>
            <p:custDataLst>
              <p:tags r:id="rId1"/>
            </p:custDataLst>
          </p:nvPr>
        </p:nvPicPr>
        <p:blipFill rotWithShape="1">
          <a:blip r:embed="rId8">
            <a:grayscl/>
          </a:blip>
          <a:srcRect l="61837" t="6538" r="20047" b="14502"/>
          <a:stretch/>
        </p:blipFill>
        <p:spPr>
          <a:xfrm>
            <a:off x="10074155" y="3488548"/>
            <a:ext cx="1604435" cy="2079626"/>
          </a:xfrm>
          <a:prstGeom prst="rect">
            <a:avLst/>
          </a:prstGeom>
          <a:ln>
            <a:solidFill>
              <a:schemeClr val="tx1"/>
            </a:solidFill>
          </a:ln>
        </p:spPr>
      </p:pic>
      <p:sp>
        <p:nvSpPr>
          <p:cNvPr id="8" name="文本框 7">
            <a:extLst>
              <a:ext uri="{FF2B5EF4-FFF2-40B4-BE49-F238E27FC236}">
                <a16:creationId xmlns:a16="http://schemas.microsoft.com/office/drawing/2014/main" id="{370DED25-5D9C-E626-F14E-A82519991002}"/>
              </a:ext>
            </a:extLst>
          </p:cNvPr>
          <p:cNvSpPr txBox="1"/>
          <p:nvPr/>
        </p:nvSpPr>
        <p:spPr>
          <a:xfrm>
            <a:off x="530751" y="3079584"/>
            <a:ext cx="1604434" cy="369332"/>
          </a:xfrm>
          <a:prstGeom prst="rect">
            <a:avLst/>
          </a:prstGeom>
          <a:noFill/>
        </p:spPr>
        <p:txBody>
          <a:bodyPr wrap="square">
            <a:spAutoFit/>
          </a:bodyPr>
          <a:lstStyle/>
          <a:p>
            <a:r>
              <a:rPr lang="zh-CN" altLang="en-US" b="1" i="0" dirty="0">
                <a:solidFill>
                  <a:schemeClr val="accent1"/>
                </a:solidFill>
                <a:effectLst/>
                <a:latin typeface="微软雅黑" panose="020B0503020204020204" pitchFamily="34" charset="-122"/>
                <a:ea typeface="微软雅黑" panose="020B0503020204020204" pitchFamily="34" charset="-122"/>
              </a:rPr>
              <a:t>平原地区进入</a:t>
            </a:r>
            <a:endParaRPr lang="zh-CN" altLang="en-US" dirty="0">
              <a:solidFill>
                <a:schemeClr val="accent1"/>
              </a:solidFill>
              <a:latin typeface="微软雅黑" panose="020B0503020204020204" pitchFamily="34" charset="-122"/>
              <a:ea typeface="微软雅黑" panose="020B0503020204020204" pitchFamily="34" charset="-122"/>
            </a:endParaRPr>
          </a:p>
        </p:txBody>
      </p:sp>
      <p:pic>
        <p:nvPicPr>
          <p:cNvPr id="12" name="图片 11">
            <a:extLst>
              <a:ext uri="{FF2B5EF4-FFF2-40B4-BE49-F238E27FC236}">
                <a16:creationId xmlns:a16="http://schemas.microsoft.com/office/drawing/2014/main" id="{B6F09B46-A066-E869-008E-E3A9A75422AA}"/>
              </a:ext>
            </a:extLst>
          </p:cNvPr>
          <p:cNvPicPr>
            <a:picLocks noChangeAspect="1"/>
          </p:cNvPicPr>
          <p:nvPr>
            <p:custDataLst>
              <p:tags r:id="rId2"/>
            </p:custDataLst>
          </p:nvPr>
        </p:nvPicPr>
        <p:blipFill rotWithShape="1">
          <a:blip r:embed="rId8">
            <a:grayscl/>
          </a:blip>
          <a:srcRect l="80878" t="6589" r="695" b="13569"/>
          <a:stretch/>
        </p:blipFill>
        <p:spPr>
          <a:xfrm>
            <a:off x="7767714" y="3492194"/>
            <a:ext cx="1631950" cy="2102858"/>
          </a:xfrm>
          <a:prstGeom prst="rect">
            <a:avLst/>
          </a:prstGeom>
          <a:ln>
            <a:solidFill>
              <a:schemeClr val="tx1"/>
            </a:solidFill>
          </a:ln>
        </p:spPr>
      </p:pic>
      <p:pic>
        <p:nvPicPr>
          <p:cNvPr id="13" name="图片 12">
            <a:extLst>
              <a:ext uri="{FF2B5EF4-FFF2-40B4-BE49-F238E27FC236}">
                <a16:creationId xmlns:a16="http://schemas.microsoft.com/office/drawing/2014/main" id="{9B0758A4-2770-D0CD-8363-D3807156D2CF}"/>
              </a:ext>
            </a:extLst>
          </p:cNvPr>
          <p:cNvPicPr>
            <a:picLocks noChangeAspect="1"/>
          </p:cNvPicPr>
          <p:nvPr>
            <p:custDataLst>
              <p:tags r:id="rId3"/>
            </p:custDataLst>
          </p:nvPr>
        </p:nvPicPr>
        <p:blipFill rotWithShape="1">
          <a:blip r:embed="rId8">
            <a:grayscl/>
          </a:blip>
          <a:srcRect l="42101" t="6262" r="39429" b="13813"/>
          <a:stretch/>
        </p:blipFill>
        <p:spPr>
          <a:xfrm>
            <a:off x="5317313" y="3498451"/>
            <a:ext cx="1635760" cy="2105025"/>
          </a:xfrm>
          <a:prstGeom prst="rect">
            <a:avLst/>
          </a:prstGeom>
          <a:ln>
            <a:solidFill>
              <a:schemeClr val="tx1"/>
            </a:solidFill>
          </a:ln>
        </p:spPr>
      </p:pic>
      <p:pic>
        <p:nvPicPr>
          <p:cNvPr id="14" name="图片 13">
            <a:extLst>
              <a:ext uri="{FF2B5EF4-FFF2-40B4-BE49-F238E27FC236}">
                <a16:creationId xmlns:a16="http://schemas.microsoft.com/office/drawing/2014/main" id="{A76D6A53-AD67-412A-CE82-6EE411A74F05}"/>
              </a:ext>
            </a:extLst>
          </p:cNvPr>
          <p:cNvPicPr>
            <a:picLocks noChangeAspect="1"/>
          </p:cNvPicPr>
          <p:nvPr>
            <p:custDataLst>
              <p:tags r:id="rId4"/>
            </p:custDataLst>
          </p:nvPr>
        </p:nvPicPr>
        <p:blipFill rotWithShape="1">
          <a:blip r:embed="rId8">
            <a:grayscl/>
          </a:blip>
          <a:srcRect l="22609" t="6480" r="59275" b="13677"/>
          <a:stretch/>
        </p:blipFill>
        <p:spPr>
          <a:xfrm>
            <a:off x="2965168" y="3492194"/>
            <a:ext cx="1604434" cy="2102857"/>
          </a:xfrm>
          <a:prstGeom prst="rect">
            <a:avLst/>
          </a:prstGeom>
          <a:ln>
            <a:solidFill>
              <a:schemeClr val="tx1"/>
            </a:solidFill>
          </a:ln>
        </p:spPr>
      </p:pic>
      <p:pic>
        <p:nvPicPr>
          <p:cNvPr id="15" name="图片 14">
            <a:extLst>
              <a:ext uri="{FF2B5EF4-FFF2-40B4-BE49-F238E27FC236}">
                <a16:creationId xmlns:a16="http://schemas.microsoft.com/office/drawing/2014/main" id="{EEB64204-EDCD-7CD9-2925-87ED981F0D9E}"/>
              </a:ext>
            </a:extLst>
          </p:cNvPr>
          <p:cNvPicPr>
            <a:picLocks noChangeAspect="1"/>
          </p:cNvPicPr>
          <p:nvPr>
            <p:custDataLst>
              <p:tags r:id="rId5"/>
            </p:custDataLst>
          </p:nvPr>
        </p:nvPicPr>
        <p:blipFill rotWithShape="1">
          <a:blip r:embed="rId9">
            <a:grayscl/>
          </a:blip>
          <a:srcRect l="3502" t="6255" r="78381" b="13903"/>
          <a:stretch/>
        </p:blipFill>
        <p:spPr>
          <a:xfrm>
            <a:off x="530751" y="3531486"/>
            <a:ext cx="1604434" cy="2102857"/>
          </a:xfrm>
          <a:prstGeom prst="rect">
            <a:avLst/>
          </a:prstGeom>
          <a:ln>
            <a:solidFill>
              <a:schemeClr val="tx1"/>
            </a:solidFill>
          </a:ln>
        </p:spPr>
      </p:pic>
      <p:sp>
        <p:nvSpPr>
          <p:cNvPr id="16" name="文本框 15">
            <a:extLst>
              <a:ext uri="{FF2B5EF4-FFF2-40B4-BE49-F238E27FC236}">
                <a16:creationId xmlns:a16="http://schemas.microsoft.com/office/drawing/2014/main" id="{884E1B8E-EFE4-EE73-35A8-E70013E31FC2}"/>
              </a:ext>
            </a:extLst>
          </p:cNvPr>
          <p:cNvSpPr txBox="1"/>
          <p:nvPr/>
        </p:nvSpPr>
        <p:spPr>
          <a:xfrm>
            <a:off x="2965168" y="3079584"/>
            <a:ext cx="1600199" cy="369332"/>
          </a:xfrm>
          <a:prstGeom prst="rect">
            <a:avLst/>
          </a:prstGeom>
          <a:noFill/>
        </p:spPr>
        <p:txBody>
          <a:bodyPr wrap="squar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最小能耗原理</a:t>
            </a:r>
          </a:p>
        </p:txBody>
      </p:sp>
      <p:sp>
        <p:nvSpPr>
          <p:cNvPr id="17" name="文本框 16">
            <a:extLst>
              <a:ext uri="{FF2B5EF4-FFF2-40B4-BE49-F238E27FC236}">
                <a16:creationId xmlns:a16="http://schemas.microsoft.com/office/drawing/2014/main" id="{E85CB587-7282-2024-2B00-241006BE51D7}"/>
              </a:ext>
            </a:extLst>
          </p:cNvPr>
          <p:cNvSpPr txBox="1"/>
          <p:nvPr/>
        </p:nvSpPr>
        <p:spPr>
          <a:xfrm>
            <a:off x="5571313" y="3079584"/>
            <a:ext cx="1600199" cy="369332"/>
          </a:xfrm>
          <a:prstGeom prst="rect">
            <a:avLst/>
          </a:prstGeom>
          <a:noFill/>
        </p:spPr>
        <p:txBody>
          <a:bodyPr wrap="squar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流速差异</a:t>
            </a:r>
          </a:p>
        </p:txBody>
      </p:sp>
      <p:sp>
        <p:nvSpPr>
          <p:cNvPr id="18" name="文本框 17">
            <a:extLst>
              <a:ext uri="{FF2B5EF4-FFF2-40B4-BE49-F238E27FC236}">
                <a16:creationId xmlns:a16="http://schemas.microsoft.com/office/drawing/2014/main" id="{4CFE7703-223C-A041-1BDA-491E46EE1CF5}"/>
              </a:ext>
            </a:extLst>
          </p:cNvPr>
          <p:cNvSpPr txBox="1"/>
          <p:nvPr/>
        </p:nvSpPr>
        <p:spPr>
          <a:xfrm>
            <a:off x="7870857" y="3107675"/>
            <a:ext cx="1425664" cy="369332"/>
          </a:xfrm>
          <a:prstGeom prst="rect">
            <a:avLst/>
          </a:prstGeom>
          <a:noFill/>
        </p:spPr>
        <p:txBody>
          <a:bodyPr wrap="squar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曲流颈侵蚀</a:t>
            </a:r>
          </a:p>
        </p:txBody>
      </p:sp>
      <p:sp>
        <p:nvSpPr>
          <p:cNvPr id="19" name="文本框 18">
            <a:extLst>
              <a:ext uri="{FF2B5EF4-FFF2-40B4-BE49-F238E27FC236}">
                <a16:creationId xmlns:a16="http://schemas.microsoft.com/office/drawing/2014/main" id="{8FCE1988-9679-5B35-E345-D28D2AFF2F35}"/>
              </a:ext>
            </a:extLst>
          </p:cNvPr>
          <p:cNvSpPr txBox="1"/>
          <p:nvPr/>
        </p:nvSpPr>
        <p:spPr>
          <a:xfrm>
            <a:off x="10268388" y="3079584"/>
            <a:ext cx="1425664" cy="369332"/>
          </a:xfrm>
          <a:prstGeom prst="rect">
            <a:avLst/>
          </a:prstGeom>
          <a:noFill/>
        </p:spPr>
        <p:txBody>
          <a:bodyPr wrap="square">
            <a:spAutoFit/>
          </a:bodyPr>
          <a:lstStyle/>
          <a:p>
            <a:r>
              <a:rPr lang="zh-CN" altLang="en-US" b="1" dirty="0">
                <a:solidFill>
                  <a:schemeClr val="accent1"/>
                </a:solidFill>
                <a:latin typeface="微软雅黑" panose="020B0503020204020204" pitchFamily="34" charset="-122"/>
                <a:ea typeface="微软雅黑" panose="020B0503020204020204" pitchFamily="34" charset="-122"/>
              </a:rPr>
              <a:t>裁弯取直</a:t>
            </a:r>
          </a:p>
        </p:txBody>
      </p:sp>
      <p:sp>
        <p:nvSpPr>
          <p:cNvPr id="20" name="文本框 19">
            <a:extLst>
              <a:ext uri="{FF2B5EF4-FFF2-40B4-BE49-F238E27FC236}">
                <a16:creationId xmlns:a16="http://schemas.microsoft.com/office/drawing/2014/main" id="{614674E2-562D-53B3-7C3F-5D7F7F224FD7}"/>
              </a:ext>
            </a:extLst>
          </p:cNvPr>
          <p:cNvSpPr txBox="1"/>
          <p:nvPr/>
        </p:nvSpPr>
        <p:spPr>
          <a:xfrm>
            <a:off x="222791" y="5737651"/>
            <a:ext cx="2282931" cy="584775"/>
          </a:xfrm>
          <a:prstGeom prst="rect">
            <a:avLst/>
          </a:prstGeom>
          <a:noFill/>
        </p:spPr>
        <p:txBody>
          <a:bodyPr wrap="square">
            <a:spAutoFit/>
          </a:bodyPr>
          <a:lstStyle/>
          <a:p>
            <a:pPr algn="ctr"/>
            <a:r>
              <a:rPr lang="zh-CN" altLang="en-US" sz="1600" b="1" i="0" dirty="0">
                <a:solidFill>
                  <a:srgbClr val="060607"/>
                </a:solidFill>
                <a:effectLst/>
                <a:latin typeface="微软雅黑" panose="020B0503020204020204" pitchFamily="34" charset="-122"/>
                <a:ea typeface="微软雅黑" panose="020B0503020204020204" pitchFamily="34" charset="-122"/>
              </a:rPr>
              <a:t>河道变宽，水流分散，泥沙沉积</a:t>
            </a:r>
            <a:endParaRPr lang="zh-CN" altLang="en-US" sz="1600" b="1" dirty="0">
              <a:latin typeface="微软雅黑" panose="020B0503020204020204" pitchFamily="34" charset="-122"/>
              <a:ea typeface="微软雅黑" panose="020B0503020204020204" pitchFamily="34" charset="-122"/>
            </a:endParaRPr>
          </a:p>
        </p:txBody>
      </p:sp>
      <p:sp>
        <p:nvSpPr>
          <p:cNvPr id="21" name="文本框 20">
            <a:extLst>
              <a:ext uri="{FF2B5EF4-FFF2-40B4-BE49-F238E27FC236}">
                <a16:creationId xmlns:a16="http://schemas.microsoft.com/office/drawing/2014/main" id="{47D01B93-90A7-75E8-2264-657EB5032B92}"/>
              </a:ext>
            </a:extLst>
          </p:cNvPr>
          <p:cNvSpPr txBox="1"/>
          <p:nvPr/>
        </p:nvSpPr>
        <p:spPr>
          <a:xfrm>
            <a:off x="2745949" y="5737651"/>
            <a:ext cx="2282931" cy="584775"/>
          </a:xfrm>
          <a:prstGeom prst="rect">
            <a:avLst/>
          </a:prstGeom>
          <a:noFill/>
        </p:spPr>
        <p:txBody>
          <a:bodyPr wrap="square">
            <a:spAutoFit/>
          </a:bodyPr>
          <a:lstStyle/>
          <a:p>
            <a:pPr algn="ctr"/>
            <a:r>
              <a:rPr lang="zh-CN" altLang="en-US" sz="1600" b="1" dirty="0">
                <a:solidFill>
                  <a:srgbClr val="060607"/>
                </a:solidFill>
                <a:latin typeface="微软雅黑" panose="020B0503020204020204" pitchFamily="34" charset="-122"/>
                <a:ea typeface="微软雅黑" panose="020B0503020204020204" pitchFamily="34" charset="-122"/>
              </a:rPr>
              <a:t>河流形成“∽”型弯曲，以减少能量消耗</a:t>
            </a:r>
          </a:p>
        </p:txBody>
      </p:sp>
      <p:sp>
        <p:nvSpPr>
          <p:cNvPr id="22" name="文本框 21">
            <a:extLst>
              <a:ext uri="{FF2B5EF4-FFF2-40B4-BE49-F238E27FC236}">
                <a16:creationId xmlns:a16="http://schemas.microsoft.com/office/drawing/2014/main" id="{0BA008D9-53B2-8148-D068-26C98B9A20E5}"/>
              </a:ext>
            </a:extLst>
          </p:cNvPr>
          <p:cNvSpPr txBox="1"/>
          <p:nvPr/>
        </p:nvSpPr>
        <p:spPr>
          <a:xfrm>
            <a:off x="4805410" y="5724026"/>
            <a:ext cx="2659565" cy="584775"/>
          </a:xfrm>
          <a:prstGeom prst="rect">
            <a:avLst/>
          </a:prstGeom>
          <a:noFill/>
        </p:spPr>
        <p:txBody>
          <a:bodyPr wrap="square">
            <a:spAutoFit/>
          </a:bodyPr>
          <a:lstStyle/>
          <a:p>
            <a:pPr algn="ctr"/>
            <a:r>
              <a:rPr lang="zh-CN" altLang="en-US" sz="1600" b="1" dirty="0">
                <a:solidFill>
                  <a:srgbClr val="060607"/>
                </a:solidFill>
                <a:latin typeface="微软雅黑" panose="020B0503020204020204" pitchFamily="34" charset="-122"/>
                <a:ea typeface="微软雅黑" panose="020B0503020204020204" pitchFamily="34" charset="-122"/>
              </a:rPr>
              <a:t>凹岸流速大，侵蚀</a:t>
            </a:r>
            <a:endParaRPr lang="en-US" altLang="zh-CN" sz="1600" b="1" dirty="0">
              <a:solidFill>
                <a:srgbClr val="060607"/>
              </a:solidFill>
              <a:latin typeface="微软雅黑" panose="020B0503020204020204" pitchFamily="34" charset="-122"/>
              <a:ea typeface="微软雅黑" panose="020B0503020204020204" pitchFamily="34" charset="-122"/>
            </a:endParaRPr>
          </a:p>
          <a:p>
            <a:pPr algn="ctr"/>
            <a:r>
              <a:rPr lang="zh-CN" altLang="en-US" sz="1600" b="1" dirty="0">
                <a:solidFill>
                  <a:srgbClr val="060607"/>
                </a:solidFill>
                <a:latin typeface="微软雅黑" panose="020B0503020204020204" pitchFamily="34" charset="-122"/>
                <a:ea typeface="微软雅黑" panose="020B0503020204020204" pitchFamily="34" charset="-122"/>
              </a:rPr>
              <a:t>凸岸流速小，泥沙淤积</a:t>
            </a:r>
          </a:p>
        </p:txBody>
      </p:sp>
      <p:sp>
        <p:nvSpPr>
          <p:cNvPr id="23" name="文本框 22">
            <a:extLst>
              <a:ext uri="{FF2B5EF4-FFF2-40B4-BE49-F238E27FC236}">
                <a16:creationId xmlns:a16="http://schemas.microsoft.com/office/drawing/2014/main" id="{3A8AC554-E996-480F-404A-C564A1DF9C5A}"/>
              </a:ext>
            </a:extLst>
          </p:cNvPr>
          <p:cNvSpPr txBox="1"/>
          <p:nvPr/>
        </p:nvSpPr>
        <p:spPr>
          <a:xfrm>
            <a:off x="7351340" y="5841116"/>
            <a:ext cx="2518200" cy="338554"/>
          </a:xfrm>
          <a:prstGeom prst="rect">
            <a:avLst/>
          </a:prstGeom>
          <a:noFill/>
        </p:spPr>
        <p:txBody>
          <a:bodyPr wrap="square">
            <a:spAutoFit/>
          </a:bodyPr>
          <a:lstStyle/>
          <a:p>
            <a:r>
              <a:rPr lang="zh-CN" altLang="en-US" sz="1600" b="1" dirty="0">
                <a:solidFill>
                  <a:srgbClr val="060607"/>
                </a:solidFill>
                <a:latin typeface="微软雅黑" panose="020B0503020204020204" pitchFamily="34" charset="-122"/>
                <a:ea typeface="微软雅黑" panose="020B0503020204020204" pitchFamily="34" charset="-122"/>
              </a:rPr>
              <a:t>曲流颈受侵蚀，边滩宽平</a:t>
            </a:r>
          </a:p>
        </p:txBody>
      </p:sp>
      <p:sp>
        <p:nvSpPr>
          <p:cNvPr id="24" name="文本框 23">
            <a:extLst>
              <a:ext uri="{FF2B5EF4-FFF2-40B4-BE49-F238E27FC236}">
                <a16:creationId xmlns:a16="http://schemas.microsoft.com/office/drawing/2014/main" id="{D1088507-7EBC-3CDA-2B62-FC757E7F7C17}"/>
              </a:ext>
            </a:extLst>
          </p:cNvPr>
          <p:cNvSpPr txBox="1"/>
          <p:nvPr/>
        </p:nvSpPr>
        <p:spPr>
          <a:xfrm>
            <a:off x="9787467" y="5724026"/>
            <a:ext cx="2404533" cy="584775"/>
          </a:xfrm>
          <a:prstGeom prst="rect">
            <a:avLst/>
          </a:prstGeom>
          <a:noFill/>
        </p:spPr>
        <p:txBody>
          <a:bodyPr wrap="square">
            <a:spAutoFit/>
          </a:bodyPr>
          <a:lstStyle/>
          <a:p>
            <a:r>
              <a:rPr lang="zh-CN" altLang="en-US" sz="1600" b="1" dirty="0">
                <a:solidFill>
                  <a:srgbClr val="060607"/>
                </a:solidFill>
                <a:latin typeface="微软雅黑" panose="020B0503020204020204" pitchFamily="34" charset="-122"/>
                <a:ea typeface="微软雅黑" panose="020B0503020204020204" pitchFamily="34" charset="-122"/>
              </a:rPr>
              <a:t>曲流颈贯通，形成牛轭湖，与主河道水体相通</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矩形 9"/>
          <p:cNvSpPr/>
          <p:nvPr/>
        </p:nvSpPr>
        <p:spPr>
          <a:xfrm>
            <a:off x="0" y="1042742"/>
            <a:ext cx="12192000" cy="1017206"/>
          </a:xfrm>
          <a:prstGeom prst="rect">
            <a:avLst/>
          </a:prstGeom>
          <a:solidFill>
            <a:schemeClr val="accent1">
              <a:alpha val="1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2" name="直线连接符 41"/>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a:off x="142240" y="34710"/>
            <a:ext cx="698636" cy="567692"/>
            <a:chOff x="5054053" y="1102083"/>
            <a:chExt cx="600038" cy="517327"/>
          </a:xfrm>
        </p:grpSpPr>
        <p:grpSp>
          <p:nvGrpSpPr>
            <p:cNvPr id="44" name="组合 43"/>
            <p:cNvGrpSpPr/>
            <p:nvPr/>
          </p:nvGrpSpPr>
          <p:grpSpPr>
            <a:xfrm>
              <a:off x="5152651" y="1143792"/>
              <a:ext cx="495792" cy="475618"/>
              <a:chOff x="1081651" y="2284965"/>
              <a:chExt cx="747694" cy="617148"/>
            </a:xfrm>
          </p:grpSpPr>
          <p:sp>
            <p:nvSpPr>
              <p:cNvPr id="46" name="矩形 45"/>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cs typeface="+mn-cs"/>
                  <a:sym typeface="Noto Serif CJK SC" panose="02020400000000000000" pitchFamily="18" charset="-122"/>
                </a:endParaRPr>
              </a:p>
            </p:txBody>
          </p:sp>
          <p:sp>
            <p:nvSpPr>
              <p:cNvPr id="47" name="矩形 46"/>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sym typeface="Noto Serif CJK SC" panose="02020400000000000000" pitchFamily="18" charset="-122"/>
                </a:endParaRPr>
              </a:p>
            </p:txBody>
          </p:sp>
        </p:grpSp>
        <p:sp>
          <p:nvSpPr>
            <p:cNvPr id="45" name="矩形 44"/>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600"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3.</a:t>
              </a:r>
              <a:r>
                <a:rPr kumimoji="0" lang="en-US" altLang="zh-CN"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rPr>
                <a:t>1</a:t>
              </a:r>
              <a:endParaRPr kumimoji="0" lang="zh-CN" altLang="en-US"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48" name="文本框 47"/>
          <p:cNvSpPr txBox="1"/>
          <p:nvPr/>
        </p:nvSpPr>
        <p:spPr>
          <a:xfrm>
            <a:off x="906713" y="133890"/>
            <a:ext cx="3050925" cy="368300"/>
          </a:xfrm>
          <a:prstGeom prst="rect">
            <a:avLst/>
          </a:prstGeom>
          <a:noFill/>
        </p:spPr>
        <p:txBody>
          <a:bodyPr wrap="square">
            <a:spAutoFit/>
          </a:bodyPr>
          <a:lstStyle/>
          <a:p>
            <a:pPr>
              <a:tabLst>
                <a:tab pos="1428115" algn="l"/>
              </a:tabLst>
            </a:pPr>
            <a:r>
              <a:rPr lang="zh-CN" altLang="en-US" sz="1800"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自然作用</a:t>
            </a:r>
          </a:p>
        </p:txBody>
      </p:sp>
      <p:sp>
        <p:nvSpPr>
          <p:cNvPr id="49" name="文本框 48">
            <a:extLst>
              <a:ext uri="{FF2B5EF4-FFF2-40B4-BE49-F238E27FC236}">
                <a16:creationId xmlns:a16="http://schemas.microsoft.com/office/drawing/2014/main" id="{3BB5A303-8F2E-E806-C1ED-B9F10816F859}"/>
              </a:ext>
            </a:extLst>
          </p:cNvPr>
          <p:cNvSpPr txBox="1"/>
          <p:nvPr/>
        </p:nvSpPr>
        <p:spPr>
          <a:xfrm>
            <a:off x="840876" y="1157188"/>
            <a:ext cx="9218862" cy="830997"/>
          </a:xfrm>
          <a:prstGeom prst="rect">
            <a:avLst/>
          </a:prstGeom>
          <a:noFill/>
        </p:spPr>
        <p:txBody>
          <a:bodyPr wrap="square">
            <a:spAutoFit/>
          </a:bodyPr>
          <a:lstStyle/>
          <a:p>
            <a:r>
              <a:rPr lang="zh-CN" altLang="en-US" sz="2400" b="1" dirty="0">
                <a:latin typeface="微软雅黑" panose="020B0503020204020204" pitchFamily="34" charset="-122"/>
                <a:ea typeface="微软雅黑" panose="020B0503020204020204" pitchFamily="34" charset="-122"/>
              </a:rPr>
              <a:t>长江中游从藕池口至城陵矶河段是长江流域最典型的曲流河段之一。河道弯曲蜿蜒，由一系列曲率很大的急弯段和较长微弯顺直段组成</a:t>
            </a:r>
          </a:p>
        </p:txBody>
      </p:sp>
      <p:grpSp>
        <p:nvGrpSpPr>
          <p:cNvPr id="98" name="组合 97">
            <a:extLst>
              <a:ext uri="{FF2B5EF4-FFF2-40B4-BE49-F238E27FC236}">
                <a16:creationId xmlns:a16="http://schemas.microsoft.com/office/drawing/2014/main" id="{0E535300-5B18-CD76-5192-85BEA3703D14}"/>
              </a:ext>
            </a:extLst>
          </p:cNvPr>
          <p:cNvGrpSpPr/>
          <p:nvPr/>
        </p:nvGrpSpPr>
        <p:grpSpPr>
          <a:xfrm>
            <a:off x="445221" y="2491626"/>
            <a:ext cx="3298959" cy="3189429"/>
            <a:chOff x="257041" y="2317894"/>
            <a:chExt cx="3298959" cy="3189429"/>
          </a:xfrm>
        </p:grpSpPr>
        <p:sp>
          <p:nvSpPr>
            <p:cNvPr id="65" name="矩形 64">
              <a:extLst>
                <a:ext uri="{FF2B5EF4-FFF2-40B4-BE49-F238E27FC236}">
                  <a16:creationId xmlns:a16="http://schemas.microsoft.com/office/drawing/2014/main" id="{B40B792C-5842-0CE4-17B3-54ED7E3FF53F}"/>
                </a:ext>
              </a:extLst>
            </p:cNvPr>
            <p:cNvSpPr/>
            <p:nvPr/>
          </p:nvSpPr>
          <p:spPr>
            <a:xfrm>
              <a:off x="257041" y="2779028"/>
              <a:ext cx="3298959" cy="2728295"/>
            </a:xfrm>
            <a:prstGeom prst="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f</a:t>
              </a:r>
              <a:endParaRPr kumimoji="1" lang="zh-CN" altLang="en-US" dirty="0"/>
            </a:p>
          </p:txBody>
        </p:sp>
        <p:grpSp>
          <p:nvGrpSpPr>
            <p:cNvPr id="97" name="组合 96">
              <a:extLst>
                <a:ext uri="{FF2B5EF4-FFF2-40B4-BE49-F238E27FC236}">
                  <a16:creationId xmlns:a16="http://schemas.microsoft.com/office/drawing/2014/main" id="{E4DBCF00-C7A2-4842-B41E-7C2011306134}"/>
                </a:ext>
              </a:extLst>
            </p:cNvPr>
            <p:cNvGrpSpPr/>
            <p:nvPr/>
          </p:nvGrpSpPr>
          <p:grpSpPr>
            <a:xfrm>
              <a:off x="363165" y="2317894"/>
              <a:ext cx="3131126" cy="2801540"/>
              <a:chOff x="363165" y="2317894"/>
              <a:chExt cx="3131126" cy="2801540"/>
            </a:xfrm>
          </p:grpSpPr>
          <p:sp>
            <p:nvSpPr>
              <p:cNvPr id="53" name="文本框 52">
                <a:extLst>
                  <a:ext uri="{FF2B5EF4-FFF2-40B4-BE49-F238E27FC236}">
                    <a16:creationId xmlns:a16="http://schemas.microsoft.com/office/drawing/2014/main" id="{BB189A9C-FB6B-DD7E-447B-FE0FFC98A574}"/>
                  </a:ext>
                </a:extLst>
              </p:cNvPr>
              <p:cNvSpPr txBox="1"/>
              <p:nvPr/>
            </p:nvSpPr>
            <p:spPr>
              <a:xfrm>
                <a:off x="1181832" y="2317894"/>
                <a:ext cx="1479550" cy="400110"/>
              </a:xfrm>
              <a:prstGeom prst="rect">
                <a:avLst/>
              </a:prstGeom>
              <a:noFill/>
            </p:spPr>
            <p:txBody>
              <a:bodyPr wrap="square">
                <a:spAutoFit/>
              </a:bodyPr>
              <a:lstStyle/>
              <a:p>
                <a:r>
                  <a:rPr lang="zh-CN" altLang="en-US" sz="2000" b="1" i="0" dirty="0">
                    <a:solidFill>
                      <a:schemeClr val="accent1"/>
                    </a:solidFill>
                    <a:effectLst/>
                    <a:highlight>
                      <a:srgbClr val="FFFFFF"/>
                    </a:highlight>
                    <a:latin typeface="微软雅黑" panose="020B0503020204020204" pitchFamily="34" charset="-122"/>
                    <a:ea typeface="微软雅黑" panose="020B0503020204020204" pitchFamily="34" charset="-122"/>
                  </a:rPr>
                  <a:t>河道演变</a:t>
                </a:r>
                <a:endParaRPr lang="zh-CN" altLang="en-US" sz="2000" dirty="0">
                  <a:solidFill>
                    <a:schemeClr val="accent1"/>
                  </a:solidFill>
                  <a:latin typeface="微软雅黑" panose="020B0503020204020204" pitchFamily="34" charset="-122"/>
                  <a:ea typeface="微软雅黑" panose="020B0503020204020204" pitchFamily="34" charset="-122"/>
                </a:endParaRPr>
              </a:p>
            </p:txBody>
          </p:sp>
          <p:sp>
            <p:nvSpPr>
              <p:cNvPr id="55" name="文本框 54">
                <a:extLst>
                  <a:ext uri="{FF2B5EF4-FFF2-40B4-BE49-F238E27FC236}">
                    <a16:creationId xmlns:a16="http://schemas.microsoft.com/office/drawing/2014/main" id="{4646DFAE-9C50-3162-D78E-1A53F029BD8B}"/>
                  </a:ext>
                </a:extLst>
              </p:cNvPr>
              <p:cNvSpPr txBox="1"/>
              <p:nvPr/>
            </p:nvSpPr>
            <p:spPr>
              <a:xfrm>
                <a:off x="1141488" y="2826322"/>
                <a:ext cx="1411817" cy="369332"/>
              </a:xfrm>
              <a:prstGeom prst="rect">
                <a:avLst/>
              </a:prstGeom>
              <a:noFill/>
            </p:spPr>
            <p:txBody>
              <a:bodyPr wrap="square">
                <a:spAutoFit/>
              </a:bodyPr>
              <a:lstStyle/>
              <a:p>
                <a:r>
                  <a:rPr lang="zh-CN" altLang="en-US" b="1" i="0" dirty="0">
                    <a:solidFill>
                      <a:srgbClr val="060607"/>
                    </a:solidFill>
                    <a:effectLst/>
                    <a:highlight>
                      <a:srgbClr val="FFFFFF"/>
                    </a:highlight>
                    <a:latin typeface="微软雅黑" panose="020B0503020204020204" pitchFamily="34" charset="-122"/>
                    <a:ea typeface="微软雅黑" panose="020B0503020204020204" pitchFamily="34" charset="-122"/>
                  </a:rPr>
                  <a:t>河道的弯曲</a:t>
                </a:r>
                <a:endParaRPr lang="zh-CN" altLang="en-US" b="1" dirty="0">
                  <a:latin typeface="微软雅黑" panose="020B0503020204020204" pitchFamily="34" charset="-122"/>
                  <a:ea typeface="微软雅黑" panose="020B0503020204020204" pitchFamily="34" charset="-122"/>
                </a:endParaRPr>
              </a:p>
            </p:txBody>
          </p:sp>
          <p:sp>
            <p:nvSpPr>
              <p:cNvPr id="56" name="箭头: 下 55">
                <a:extLst>
                  <a:ext uri="{FF2B5EF4-FFF2-40B4-BE49-F238E27FC236}">
                    <a16:creationId xmlns:a16="http://schemas.microsoft.com/office/drawing/2014/main" id="{7FEA367F-606A-BF91-183F-B3E23F54B9DB}"/>
                  </a:ext>
                </a:extLst>
              </p:cNvPr>
              <p:cNvSpPr/>
              <p:nvPr/>
            </p:nvSpPr>
            <p:spPr>
              <a:xfrm>
                <a:off x="1684835" y="3305449"/>
                <a:ext cx="245534" cy="278563"/>
              </a:xfrm>
              <a:prstGeom prst="down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AC426D13-CE4B-B738-F7F2-A6EB88ED64E0}"/>
                  </a:ext>
                </a:extLst>
              </p:cNvPr>
              <p:cNvSpPr txBox="1"/>
              <p:nvPr/>
            </p:nvSpPr>
            <p:spPr>
              <a:xfrm>
                <a:off x="363166" y="3601999"/>
                <a:ext cx="1411817" cy="646331"/>
              </a:xfrm>
              <a:prstGeom prst="rect">
                <a:avLst/>
              </a:prstGeom>
              <a:noFill/>
            </p:spPr>
            <p:txBody>
              <a:bodyPr wrap="square">
                <a:spAutoFit/>
              </a:bodyPr>
              <a:lstStyle/>
              <a:p>
                <a:pPr algn="ctr"/>
                <a:r>
                  <a:rPr lang="zh-CN" altLang="en-US" b="1" i="0" dirty="0">
                    <a:solidFill>
                      <a:srgbClr val="060607"/>
                    </a:solidFill>
                    <a:effectLst/>
                    <a:highlight>
                      <a:srgbClr val="FFFFFF"/>
                    </a:highlight>
                    <a:latin typeface="微软雅黑" panose="020B0503020204020204" pitchFamily="34" charset="-122"/>
                    <a:ea typeface="微软雅黑" panose="020B0503020204020204" pitchFamily="34" charset="-122"/>
                  </a:rPr>
                  <a:t>凹岸的崩坍速率较大</a:t>
                </a:r>
                <a:endParaRPr lang="zh-CN" altLang="en-US" dirty="0"/>
              </a:p>
            </p:txBody>
          </p:sp>
          <p:sp>
            <p:nvSpPr>
              <p:cNvPr id="60" name="文本框 59">
                <a:extLst>
                  <a:ext uri="{FF2B5EF4-FFF2-40B4-BE49-F238E27FC236}">
                    <a16:creationId xmlns:a16="http://schemas.microsoft.com/office/drawing/2014/main" id="{542EA868-0559-90FE-89CD-769F7907CE42}"/>
                  </a:ext>
                </a:extLst>
              </p:cNvPr>
              <p:cNvSpPr txBox="1"/>
              <p:nvPr/>
            </p:nvSpPr>
            <p:spPr>
              <a:xfrm>
                <a:off x="1921607" y="3744434"/>
                <a:ext cx="1572684" cy="369332"/>
              </a:xfrm>
              <a:prstGeom prst="rect">
                <a:avLst/>
              </a:prstGeom>
              <a:noFill/>
            </p:spPr>
            <p:txBody>
              <a:bodyPr wrap="square">
                <a:spAutoFit/>
              </a:bodyPr>
              <a:lstStyle/>
              <a:p>
                <a:r>
                  <a:rPr lang="zh-CN" altLang="en-US" b="1" i="0" dirty="0">
                    <a:solidFill>
                      <a:srgbClr val="060607"/>
                    </a:solidFill>
                    <a:effectLst/>
                    <a:highlight>
                      <a:srgbClr val="FFFFFF"/>
                    </a:highlight>
                    <a:latin typeface="微软雅黑" panose="020B0503020204020204" pitchFamily="34" charset="-122"/>
                    <a:ea typeface="微软雅黑" panose="020B0503020204020204" pitchFamily="34" charset="-122"/>
                  </a:rPr>
                  <a:t>导致河岸后退</a:t>
                </a:r>
                <a:endParaRPr lang="zh-CN" altLang="en-US" dirty="0"/>
              </a:p>
            </p:txBody>
          </p:sp>
          <p:sp>
            <p:nvSpPr>
              <p:cNvPr id="61" name="文本框 60">
                <a:extLst>
                  <a:ext uri="{FF2B5EF4-FFF2-40B4-BE49-F238E27FC236}">
                    <a16:creationId xmlns:a16="http://schemas.microsoft.com/office/drawing/2014/main" id="{34ECA262-41F7-E5FC-3A11-3B5FE8668B88}"/>
                  </a:ext>
                </a:extLst>
              </p:cNvPr>
              <p:cNvSpPr txBox="1"/>
              <p:nvPr/>
            </p:nvSpPr>
            <p:spPr>
              <a:xfrm>
                <a:off x="363165" y="4473103"/>
                <a:ext cx="1411817" cy="646331"/>
              </a:xfrm>
              <a:prstGeom prst="rect">
                <a:avLst/>
              </a:prstGeom>
              <a:noFill/>
            </p:spPr>
            <p:txBody>
              <a:bodyPr wrap="square">
                <a:spAutoFit/>
              </a:bodyPr>
              <a:lstStyle/>
              <a:p>
                <a:pPr algn="ctr"/>
                <a:r>
                  <a:rPr lang="zh-CN" altLang="en-US" b="1" i="0" dirty="0">
                    <a:solidFill>
                      <a:srgbClr val="060607"/>
                    </a:solidFill>
                    <a:effectLst/>
                    <a:highlight>
                      <a:srgbClr val="FFFFFF"/>
                    </a:highlight>
                    <a:latin typeface="微软雅黑" panose="020B0503020204020204" pitchFamily="34" charset="-122"/>
                    <a:ea typeface="微软雅黑" panose="020B0503020204020204" pitchFamily="34" charset="-122"/>
                  </a:rPr>
                  <a:t>凸岸相应地发生淤长</a:t>
                </a:r>
                <a:endParaRPr lang="zh-CN" altLang="en-US" dirty="0"/>
              </a:p>
            </p:txBody>
          </p:sp>
          <p:sp>
            <p:nvSpPr>
              <p:cNvPr id="64" name="文本框 63">
                <a:extLst>
                  <a:ext uri="{FF2B5EF4-FFF2-40B4-BE49-F238E27FC236}">
                    <a16:creationId xmlns:a16="http://schemas.microsoft.com/office/drawing/2014/main" id="{FCF60AEC-3A77-7726-1DD6-B73C2D3DFFEC}"/>
                  </a:ext>
                </a:extLst>
              </p:cNvPr>
              <p:cNvSpPr txBox="1"/>
              <p:nvPr/>
            </p:nvSpPr>
            <p:spPr>
              <a:xfrm>
                <a:off x="1921607" y="4590264"/>
                <a:ext cx="1572684" cy="369332"/>
              </a:xfrm>
              <a:prstGeom prst="rect">
                <a:avLst/>
              </a:prstGeom>
              <a:noFill/>
            </p:spPr>
            <p:txBody>
              <a:bodyPr wrap="square">
                <a:spAutoFit/>
              </a:bodyPr>
              <a:lstStyle/>
              <a:p>
                <a:r>
                  <a:rPr lang="zh-CN" altLang="en-US" b="1" i="0" dirty="0">
                    <a:solidFill>
                      <a:srgbClr val="060607"/>
                    </a:solidFill>
                    <a:effectLst/>
                    <a:highlight>
                      <a:srgbClr val="FFFFFF"/>
                    </a:highlight>
                    <a:latin typeface="微软雅黑" panose="020B0503020204020204" pitchFamily="34" charset="-122"/>
                    <a:ea typeface="微软雅黑" panose="020B0503020204020204" pitchFamily="34" charset="-122"/>
                  </a:rPr>
                  <a:t>导致</a:t>
                </a:r>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泥沙淤积</a:t>
                </a:r>
                <a:endParaRPr lang="zh-CN" altLang="en-US" dirty="0"/>
              </a:p>
            </p:txBody>
          </p:sp>
        </p:grpSp>
      </p:grpSp>
      <p:grpSp>
        <p:nvGrpSpPr>
          <p:cNvPr id="96" name="组合 95">
            <a:extLst>
              <a:ext uri="{FF2B5EF4-FFF2-40B4-BE49-F238E27FC236}">
                <a16:creationId xmlns:a16="http://schemas.microsoft.com/office/drawing/2014/main" id="{AE4AE660-FE6F-99DE-CA3F-62E043E62CEA}"/>
              </a:ext>
            </a:extLst>
          </p:cNvPr>
          <p:cNvGrpSpPr/>
          <p:nvPr/>
        </p:nvGrpSpPr>
        <p:grpSpPr>
          <a:xfrm>
            <a:off x="4422451" y="2496979"/>
            <a:ext cx="3298959" cy="3203833"/>
            <a:chOff x="3838115" y="2300311"/>
            <a:chExt cx="3298959" cy="3203833"/>
          </a:xfrm>
        </p:grpSpPr>
        <p:sp>
          <p:nvSpPr>
            <p:cNvPr id="78" name="矩形 77">
              <a:extLst>
                <a:ext uri="{FF2B5EF4-FFF2-40B4-BE49-F238E27FC236}">
                  <a16:creationId xmlns:a16="http://schemas.microsoft.com/office/drawing/2014/main" id="{38CED1A8-BC93-B953-D60A-118C22CA6BDF}"/>
                </a:ext>
              </a:extLst>
            </p:cNvPr>
            <p:cNvSpPr/>
            <p:nvPr/>
          </p:nvSpPr>
          <p:spPr>
            <a:xfrm>
              <a:off x="3838115" y="2775849"/>
              <a:ext cx="3298959" cy="2728295"/>
            </a:xfrm>
            <a:prstGeom prst="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f</a:t>
              </a:r>
              <a:endParaRPr kumimoji="1" lang="zh-CN" altLang="en-US" dirty="0"/>
            </a:p>
          </p:txBody>
        </p:sp>
        <p:sp>
          <p:nvSpPr>
            <p:cNvPr id="69" name="文本框 68">
              <a:extLst>
                <a:ext uri="{FF2B5EF4-FFF2-40B4-BE49-F238E27FC236}">
                  <a16:creationId xmlns:a16="http://schemas.microsoft.com/office/drawing/2014/main" id="{0B1FE760-6C7F-4955-90A3-9C10FD86A3A8}"/>
                </a:ext>
              </a:extLst>
            </p:cNvPr>
            <p:cNvSpPr txBox="1"/>
            <p:nvPr/>
          </p:nvSpPr>
          <p:spPr>
            <a:xfrm>
              <a:off x="4927271" y="2300311"/>
              <a:ext cx="1242484" cy="400110"/>
            </a:xfrm>
            <a:prstGeom prst="rect">
              <a:avLst/>
            </a:prstGeom>
            <a:noFill/>
          </p:spPr>
          <p:txBody>
            <a:bodyPr wrap="square">
              <a:spAutoFit/>
            </a:bodyPr>
            <a:lstStyle/>
            <a:p>
              <a:r>
                <a:rPr lang="zh-CN" altLang="en-US" sz="2000" b="1" dirty="0">
                  <a:solidFill>
                    <a:schemeClr val="accent1"/>
                  </a:solidFill>
                  <a:highlight>
                    <a:srgbClr val="FFFFFF"/>
                  </a:highlight>
                  <a:latin typeface="微软雅黑" panose="020B0503020204020204" pitchFamily="34" charset="-122"/>
                  <a:ea typeface="微软雅黑" panose="020B0503020204020204" pitchFamily="34" charset="-122"/>
                </a:rPr>
                <a:t>自然裁弯</a:t>
              </a:r>
            </a:p>
          </p:txBody>
        </p:sp>
        <p:sp>
          <p:nvSpPr>
            <p:cNvPr id="71" name="文本框 70">
              <a:extLst>
                <a:ext uri="{FF2B5EF4-FFF2-40B4-BE49-F238E27FC236}">
                  <a16:creationId xmlns:a16="http://schemas.microsoft.com/office/drawing/2014/main" id="{4771E41D-3D03-7D8D-EFD2-BFCB9C2385CB}"/>
                </a:ext>
              </a:extLst>
            </p:cNvPr>
            <p:cNvSpPr txBox="1"/>
            <p:nvPr/>
          </p:nvSpPr>
          <p:spPr>
            <a:xfrm>
              <a:off x="4578879" y="2867444"/>
              <a:ext cx="2097617" cy="369332"/>
            </a:xfrm>
            <a:prstGeom prst="rect">
              <a:avLst/>
            </a:prstGeom>
            <a:noFill/>
          </p:spPr>
          <p:txBody>
            <a:bodyPr wrap="square">
              <a:spAutoFit/>
            </a:bodyPr>
            <a:lstStyle/>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特定的水流条件</a:t>
              </a:r>
            </a:p>
          </p:txBody>
        </p:sp>
        <p:sp>
          <p:nvSpPr>
            <p:cNvPr id="72" name="箭头: 下 71">
              <a:extLst>
                <a:ext uri="{FF2B5EF4-FFF2-40B4-BE49-F238E27FC236}">
                  <a16:creationId xmlns:a16="http://schemas.microsoft.com/office/drawing/2014/main" id="{943744F2-6BAF-9D3F-63DB-BC7DA3AE20B8}"/>
                </a:ext>
              </a:extLst>
            </p:cNvPr>
            <p:cNvSpPr/>
            <p:nvPr/>
          </p:nvSpPr>
          <p:spPr>
            <a:xfrm>
              <a:off x="5382154" y="3345028"/>
              <a:ext cx="245534" cy="278563"/>
            </a:xfrm>
            <a:prstGeom prst="down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文本框 73">
              <a:extLst>
                <a:ext uri="{FF2B5EF4-FFF2-40B4-BE49-F238E27FC236}">
                  <a16:creationId xmlns:a16="http://schemas.microsoft.com/office/drawing/2014/main" id="{AEC063B8-0A94-AD64-8DD0-1C0BAE9451FF}"/>
                </a:ext>
              </a:extLst>
            </p:cNvPr>
            <p:cNvSpPr txBox="1"/>
            <p:nvPr/>
          </p:nvSpPr>
          <p:spPr>
            <a:xfrm>
              <a:off x="4385405" y="3774448"/>
              <a:ext cx="2326217" cy="369332"/>
            </a:xfrm>
            <a:prstGeom prst="rect">
              <a:avLst/>
            </a:prstGeom>
            <a:noFill/>
          </p:spPr>
          <p:txBody>
            <a:bodyPr wrap="square">
              <a:spAutoFit/>
            </a:bodyPr>
            <a:lstStyle/>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自然裁弯或切滩撇弯</a:t>
              </a:r>
            </a:p>
          </p:txBody>
        </p:sp>
        <p:sp>
          <p:nvSpPr>
            <p:cNvPr id="75" name="箭头: 下 74">
              <a:extLst>
                <a:ext uri="{FF2B5EF4-FFF2-40B4-BE49-F238E27FC236}">
                  <a16:creationId xmlns:a16="http://schemas.microsoft.com/office/drawing/2014/main" id="{CBD165B6-72CD-26A4-090B-3AC13BAEB1EC}"/>
                </a:ext>
              </a:extLst>
            </p:cNvPr>
            <p:cNvSpPr/>
            <p:nvPr/>
          </p:nvSpPr>
          <p:spPr>
            <a:xfrm>
              <a:off x="5373392" y="4216905"/>
              <a:ext cx="245534" cy="278563"/>
            </a:xfrm>
            <a:prstGeom prst="down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75">
              <a:extLst>
                <a:ext uri="{FF2B5EF4-FFF2-40B4-BE49-F238E27FC236}">
                  <a16:creationId xmlns:a16="http://schemas.microsoft.com/office/drawing/2014/main" id="{405FE2A2-F64A-7C2D-7CEF-C4D737EF44DD}"/>
                </a:ext>
              </a:extLst>
            </p:cNvPr>
            <p:cNvSpPr txBox="1"/>
            <p:nvPr/>
          </p:nvSpPr>
          <p:spPr>
            <a:xfrm>
              <a:off x="4385405" y="4548295"/>
              <a:ext cx="1243089" cy="646331"/>
            </a:xfrm>
            <a:prstGeom prst="rect">
              <a:avLst/>
            </a:prstGeom>
            <a:noFill/>
          </p:spPr>
          <p:txBody>
            <a:bodyPr wrap="square">
              <a:spAutoFit/>
            </a:bodyPr>
            <a:lstStyle/>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自然过程</a:t>
              </a:r>
              <a:endParaRPr lang="en-US" altLang="zh-CN" b="1" dirty="0">
                <a:solidFill>
                  <a:srgbClr val="060607"/>
                </a:solidFill>
                <a:highlight>
                  <a:srgbClr val="FFFFFF"/>
                </a:highlight>
                <a:latin typeface="微软雅黑" panose="020B0503020204020204" pitchFamily="34" charset="-122"/>
                <a:ea typeface="微软雅黑" panose="020B0503020204020204" pitchFamily="34" charset="-122"/>
              </a:endParaRPr>
            </a:p>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改变路径</a:t>
              </a:r>
            </a:p>
          </p:txBody>
        </p:sp>
        <p:sp>
          <p:nvSpPr>
            <p:cNvPr id="77" name="文本框 76">
              <a:extLst>
                <a:ext uri="{FF2B5EF4-FFF2-40B4-BE49-F238E27FC236}">
                  <a16:creationId xmlns:a16="http://schemas.microsoft.com/office/drawing/2014/main" id="{4B481DD3-1AF8-D0F2-8700-6C0252F5870A}"/>
                </a:ext>
              </a:extLst>
            </p:cNvPr>
            <p:cNvSpPr txBox="1"/>
            <p:nvPr/>
          </p:nvSpPr>
          <p:spPr>
            <a:xfrm>
              <a:off x="5628495" y="4655269"/>
              <a:ext cx="1131428" cy="369332"/>
            </a:xfrm>
            <a:prstGeom prst="rect">
              <a:avLst/>
            </a:prstGeom>
            <a:noFill/>
          </p:spPr>
          <p:txBody>
            <a:bodyPr wrap="square">
              <a:spAutoFit/>
            </a:bodyPr>
            <a:lstStyle/>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河道变直</a:t>
              </a:r>
            </a:p>
          </p:txBody>
        </p:sp>
      </p:grpSp>
      <p:grpSp>
        <p:nvGrpSpPr>
          <p:cNvPr id="95" name="组合 94">
            <a:extLst>
              <a:ext uri="{FF2B5EF4-FFF2-40B4-BE49-F238E27FC236}">
                <a16:creationId xmlns:a16="http://schemas.microsoft.com/office/drawing/2014/main" id="{3841C07A-8D86-BBC0-AEEE-1D471CCC78CC}"/>
              </a:ext>
            </a:extLst>
          </p:cNvPr>
          <p:cNvGrpSpPr/>
          <p:nvPr/>
        </p:nvGrpSpPr>
        <p:grpSpPr>
          <a:xfrm>
            <a:off x="8384448" y="2491626"/>
            <a:ext cx="3313592" cy="3170861"/>
            <a:chOff x="7301308" y="2333283"/>
            <a:chExt cx="3313592" cy="3170861"/>
          </a:xfrm>
        </p:grpSpPr>
        <p:sp>
          <p:nvSpPr>
            <p:cNvPr id="93" name="矩形 92">
              <a:extLst>
                <a:ext uri="{FF2B5EF4-FFF2-40B4-BE49-F238E27FC236}">
                  <a16:creationId xmlns:a16="http://schemas.microsoft.com/office/drawing/2014/main" id="{86BCC9EE-85AE-093A-0C56-DD302CDD94A8}"/>
                </a:ext>
              </a:extLst>
            </p:cNvPr>
            <p:cNvSpPr/>
            <p:nvPr/>
          </p:nvSpPr>
          <p:spPr>
            <a:xfrm>
              <a:off x="7301308" y="2775850"/>
              <a:ext cx="3313592" cy="2728294"/>
            </a:xfrm>
            <a:prstGeom prst="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f</a:t>
              </a:r>
              <a:endParaRPr kumimoji="1" lang="zh-CN" altLang="en-US" dirty="0"/>
            </a:p>
          </p:txBody>
        </p:sp>
        <p:sp>
          <p:nvSpPr>
            <p:cNvPr id="82" name="文本框 81">
              <a:extLst>
                <a:ext uri="{FF2B5EF4-FFF2-40B4-BE49-F238E27FC236}">
                  <a16:creationId xmlns:a16="http://schemas.microsoft.com/office/drawing/2014/main" id="{8D9ACFD2-1122-A067-19FB-91BE2675814E}"/>
                </a:ext>
              </a:extLst>
            </p:cNvPr>
            <p:cNvSpPr txBox="1"/>
            <p:nvPr/>
          </p:nvSpPr>
          <p:spPr>
            <a:xfrm>
              <a:off x="8229803" y="2333283"/>
              <a:ext cx="1226474" cy="400110"/>
            </a:xfrm>
            <a:prstGeom prst="rect">
              <a:avLst/>
            </a:prstGeom>
            <a:noFill/>
          </p:spPr>
          <p:txBody>
            <a:bodyPr wrap="square">
              <a:spAutoFit/>
            </a:bodyPr>
            <a:lstStyle/>
            <a:p>
              <a:r>
                <a:rPr lang="zh-CN" altLang="en-US" sz="2000" b="1" dirty="0">
                  <a:solidFill>
                    <a:schemeClr val="accent1"/>
                  </a:solidFill>
                  <a:highlight>
                    <a:srgbClr val="FFFFFF"/>
                  </a:highlight>
                  <a:latin typeface="微软雅黑" panose="020B0503020204020204" pitchFamily="34" charset="-122"/>
                  <a:ea typeface="微软雅黑" panose="020B0503020204020204" pitchFamily="34" charset="-122"/>
                </a:rPr>
                <a:t>分流形成</a:t>
              </a:r>
            </a:p>
          </p:txBody>
        </p:sp>
        <p:sp>
          <p:nvSpPr>
            <p:cNvPr id="83" name="文本框 82">
              <a:extLst>
                <a:ext uri="{FF2B5EF4-FFF2-40B4-BE49-F238E27FC236}">
                  <a16:creationId xmlns:a16="http://schemas.microsoft.com/office/drawing/2014/main" id="{80B377D5-182E-6161-5BE4-20753391ACB0}"/>
                </a:ext>
              </a:extLst>
            </p:cNvPr>
            <p:cNvSpPr txBox="1"/>
            <p:nvPr/>
          </p:nvSpPr>
          <p:spPr>
            <a:xfrm>
              <a:off x="7628058" y="2966974"/>
              <a:ext cx="1330046" cy="369332"/>
            </a:xfrm>
            <a:prstGeom prst="rect">
              <a:avLst/>
            </a:prstGeom>
            <a:noFill/>
          </p:spPr>
          <p:txBody>
            <a:bodyPr wrap="square">
              <a:spAutoFit/>
            </a:bodyPr>
            <a:lstStyle/>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大洪水期间</a:t>
              </a:r>
            </a:p>
          </p:txBody>
        </p:sp>
        <p:sp>
          <p:nvSpPr>
            <p:cNvPr id="84" name="文本框 83">
              <a:extLst>
                <a:ext uri="{FF2B5EF4-FFF2-40B4-BE49-F238E27FC236}">
                  <a16:creationId xmlns:a16="http://schemas.microsoft.com/office/drawing/2014/main" id="{97CA37FE-7DC0-BED1-5A55-EFBD9F51BC4A}"/>
                </a:ext>
              </a:extLst>
            </p:cNvPr>
            <p:cNvSpPr txBox="1"/>
            <p:nvPr/>
          </p:nvSpPr>
          <p:spPr>
            <a:xfrm>
              <a:off x="9080485" y="2784046"/>
              <a:ext cx="1226474" cy="646331"/>
            </a:xfrm>
            <a:prstGeom prst="rect">
              <a:avLst/>
            </a:prstGeom>
            <a:noFill/>
          </p:spPr>
          <p:txBody>
            <a:bodyPr wrap="square">
              <a:spAutoFit/>
            </a:bodyPr>
            <a:lstStyle/>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水流强烈冲刷作用</a:t>
              </a:r>
            </a:p>
          </p:txBody>
        </p:sp>
        <p:sp>
          <p:nvSpPr>
            <p:cNvPr id="85" name="箭头: 下 84">
              <a:extLst>
                <a:ext uri="{FF2B5EF4-FFF2-40B4-BE49-F238E27FC236}">
                  <a16:creationId xmlns:a16="http://schemas.microsoft.com/office/drawing/2014/main" id="{73AD49B3-F285-78CD-7C2C-B5772483D831}"/>
                </a:ext>
              </a:extLst>
            </p:cNvPr>
            <p:cNvSpPr/>
            <p:nvPr/>
          </p:nvSpPr>
          <p:spPr>
            <a:xfrm>
              <a:off x="8864214" y="3422408"/>
              <a:ext cx="245534" cy="278563"/>
            </a:xfrm>
            <a:prstGeom prst="down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a:extLst>
                <a:ext uri="{FF2B5EF4-FFF2-40B4-BE49-F238E27FC236}">
                  <a16:creationId xmlns:a16="http://schemas.microsoft.com/office/drawing/2014/main" id="{911C9FC5-0A1D-45D6-68E8-2C180C98E56A}"/>
                </a:ext>
              </a:extLst>
            </p:cNvPr>
            <p:cNvSpPr txBox="1"/>
            <p:nvPr/>
          </p:nvSpPr>
          <p:spPr>
            <a:xfrm>
              <a:off x="7669019" y="3767380"/>
              <a:ext cx="1185513" cy="369332"/>
            </a:xfrm>
            <a:prstGeom prst="rect">
              <a:avLst/>
            </a:prstGeom>
            <a:noFill/>
          </p:spPr>
          <p:txBody>
            <a:bodyPr wrap="square">
              <a:spAutoFit/>
            </a:bodyPr>
            <a:lstStyle/>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边滩切穿</a:t>
              </a:r>
            </a:p>
          </p:txBody>
        </p:sp>
        <p:sp>
          <p:nvSpPr>
            <p:cNvPr id="88" name="文本框 87">
              <a:extLst>
                <a:ext uri="{FF2B5EF4-FFF2-40B4-BE49-F238E27FC236}">
                  <a16:creationId xmlns:a16="http://schemas.microsoft.com/office/drawing/2014/main" id="{1003BB24-F33D-1600-32F9-BA1203ACA949}"/>
                </a:ext>
              </a:extLst>
            </p:cNvPr>
            <p:cNvSpPr txBox="1"/>
            <p:nvPr/>
          </p:nvSpPr>
          <p:spPr>
            <a:xfrm>
              <a:off x="7669018" y="4138043"/>
              <a:ext cx="1185513" cy="369332"/>
            </a:xfrm>
            <a:prstGeom prst="rect">
              <a:avLst/>
            </a:prstGeom>
            <a:noFill/>
          </p:spPr>
          <p:txBody>
            <a:bodyPr wrap="square">
              <a:spAutoFit/>
            </a:bodyPr>
            <a:lstStyle/>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岸堤溃决</a:t>
              </a:r>
            </a:p>
          </p:txBody>
        </p:sp>
        <p:sp>
          <p:nvSpPr>
            <p:cNvPr id="89" name="文本框 88">
              <a:extLst>
                <a:ext uri="{FF2B5EF4-FFF2-40B4-BE49-F238E27FC236}">
                  <a16:creationId xmlns:a16="http://schemas.microsoft.com/office/drawing/2014/main" id="{3D25DE4F-823B-E736-F115-BFFD52EE1BCB}"/>
                </a:ext>
              </a:extLst>
            </p:cNvPr>
            <p:cNvSpPr txBox="1"/>
            <p:nvPr/>
          </p:nvSpPr>
          <p:spPr>
            <a:xfrm>
              <a:off x="9080485" y="3884807"/>
              <a:ext cx="1185513" cy="369332"/>
            </a:xfrm>
            <a:prstGeom prst="rect">
              <a:avLst/>
            </a:prstGeom>
            <a:noFill/>
          </p:spPr>
          <p:txBody>
            <a:bodyPr wrap="square">
              <a:spAutoFit/>
            </a:bodyPr>
            <a:lstStyle/>
            <a:p>
              <a:r>
                <a:rPr lang="zh-CN" altLang="en-US" b="1" dirty="0">
                  <a:solidFill>
                    <a:srgbClr val="060607"/>
                  </a:solidFill>
                  <a:highlight>
                    <a:srgbClr val="FFFFFF"/>
                  </a:highlight>
                  <a:latin typeface="微软雅黑" panose="020B0503020204020204" pitchFamily="34" charset="-122"/>
                  <a:ea typeface="微软雅黑" panose="020B0503020204020204" pitchFamily="34" charset="-122"/>
                </a:rPr>
                <a:t>形成分流</a:t>
              </a:r>
            </a:p>
          </p:txBody>
        </p:sp>
        <p:sp>
          <p:nvSpPr>
            <p:cNvPr id="91" name="文本框 90">
              <a:extLst>
                <a:ext uri="{FF2B5EF4-FFF2-40B4-BE49-F238E27FC236}">
                  <a16:creationId xmlns:a16="http://schemas.microsoft.com/office/drawing/2014/main" id="{2F1393DE-2D6A-3022-4ED0-C1EDB2980088}"/>
                </a:ext>
              </a:extLst>
            </p:cNvPr>
            <p:cNvSpPr txBox="1"/>
            <p:nvPr/>
          </p:nvSpPr>
          <p:spPr>
            <a:xfrm>
              <a:off x="7713504" y="4767971"/>
              <a:ext cx="2489200" cy="646331"/>
            </a:xfrm>
            <a:prstGeom prst="rect">
              <a:avLst/>
            </a:prstGeom>
            <a:noFill/>
          </p:spPr>
          <p:txBody>
            <a:bodyPr wrap="square">
              <a:spAutoFit/>
            </a:bodyPr>
            <a:lstStyle/>
            <a:p>
              <a:r>
                <a:rPr lang="zh-CN" altLang="en-US" b="1" i="0" dirty="0">
                  <a:solidFill>
                    <a:srgbClr val="060607"/>
                  </a:solidFill>
                  <a:effectLst/>
                  <a:highlight>
                    <a:srgbClr val="FFFFFF"/>
                  </a:highlight>
                  <a:latin typeface="微软雅黑" panose="020B0503020204020204" pitchFamily="34" charset="-122"/>
                  <a:ea typeface="微软雅黑" panose="020B0503020204020204" pitchFamily="34" charset="-122"/>
                </a:rPr>
                <a:t>原本单一的河道被分成两个或多个独立的水道</a:t>
              </a:r>
              <a:endParaRPr lang="zh-CN" altLang="en-US" b="1" dirty="0">
                <a:latin typeface="微软雅黑" panose="020B0503020204020204" pitchFamily="34" charset="-122"/>
                <a:ea typeface="微软雅黑" panose="020B0503020204020204" pitchFamily="34" charset="-122"/>
              </a:endParaRPr>
            </a:p>
          </p:txBody>
        </p:sp>
        <p:sp>
          <p:nvSpPr>
            <p:cNvPr id="92" name="箭头: 下 91">
              <a:extLst>
                <a:ext uri="{FF2B5EF4-FFF2-40B4-BE49-F238E27FC236}">
                  <a16:creationId xmlns:a16="http://schemas.microsoft.com/office/drawing/2014/main" id="{9415EB86-A30B-8636-F2B9-4A2F8184D6F5}"/>
                </a:ext>
              </a:extLst>
            </p:cNvPr>
            <p:cNvSpPr/>
            <p:nvPr/>
          </p:nvSpPr>
          <p:spPr>
            <a:xfrm>
              <a:off x="8854531" y="4473639"/>
              <a:ext cx="245534" cy="278563"/>
            </a:xfrm>
            <a:prstGeom prst="down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 name="直线连接符 1"/>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208077" y="105304"/>
            <a:ext cx="600038" cy="517327"/>
            <a:chOff x="5054053" y="1102083"/>
            <a:chExt cx="600038" cy="517327"/>
          </a:xfrm>
        </p:grpSpPr>
        <p:grpSp>
          <p:nvGrpSpPr>
            <p:cNvPr id="4" name="组合 3"/>
            <p:cNvGrpSpPr/>
            <p:nvPr/>
          </p:nvGrpSpPr>
          <p:grpSpPr>
            <a:xfrm>
              <a:off x="5152651" y="1143792"/>
              <a:ext cx="495792" cy="475618"/>
              <a:chOff x="1081651" y="2284965"/>
              <a:chExt cx="747694" cy="617148"/>
            </a:xfrm>
          </p:grpSpPr>
          <p:sp>
            <p:nvSpPr>
              <p:cNvPr id="6" name="矩形 5"/>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cs typeface="+mn-cs"/>
                  <a:sym typeface="Noto Serif CJK SC" panose="02020400000000000000" pitchFamily="18" charset="-122"/>
                </a:endParaRPr>
              </a:p>
            </p:txBody>
          </p:sp>
          <p:sp>
            <p:nvSpPr>
              <p:cNvPr id="10" name="矩形 9"/>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sym typeface="Noto Serif CJK SC" panose="02020400000000000000" pitchFamily="18" charset="-122"/>
                </a:endParaRPr>
              </a:p>
            </p:txBody>
          </p:sp>
        </p:grpSp>
        <p:sp>
          <p:nvSpPr>
            <p:cNvPr id="5" name="矩形 4"/>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rPr>
                <a:t>3.2</a:t>
              </a:r>
              <a:endParaRPr kumimoji="0" lang="zh-CN" altLang="en-US"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grpSp>
        <p:nvGrpSpPr>
          <p:cNvPr id="15" name="组合 14">
            <a:extLst>
              <a:ext uri="{FF2B5EF4-FFF2-40B4-BE49-F238E27FC236}">
                <a16:creationId xmlns:a16="http://schemas.microsoft.com/office/drawing/2014/main" id="{D55FBC29-6F64-4F45-9503-B2CF20ACF9AC}"/>
              </a:ext>
            </a:extLst>
          </p:cNvPr>
          <p:cNvGrpSpPr/>
          <p:nvPr/>
        </p:nvGrpSpPr>
        <p:grpSpPr>
          <a:xfrm>
            <a:off x="397823" y="2153261"/>
            <a:ext cx="2744003" cy="3126913"/>
            <a:chOff x="947057" y="1114886"/>
            <a:chExt cx="2744003" cy="3126913"/>
          </a:xfrm>
        </p:grpSpPr>
        <p:sp>
          <p:nvSpPr>
            <p:cNvPr id="8" name="矩形 7"/>
            <p:cNvSpPr/>
            <p:nvPr/>
          </p:nvSpPr>
          <p:spPr>
            <a:xfrm>
              <a:off x="947057" y="1114886"/>
              <a:ext cx="2744003" cy="3126913"/>
            </a:xfrm>
            <a:prstGeom prst="rect">
              <a:avLst/>
            </a:prstGeom>
            <a:solidFill>
              <a:schemeClr val="bg1"/>
            </a:solidFill>
            <a:ln>
              <a:noFill/>
            </a:ln>
            <a:effectLst>
              <a:outerShdw blurRad="63500" sx="102000" sy="102000" algn="ctr" rotWithShape="0">
                <a:prstClr val="black">
                  <a:alpha val="40000"/>
                </a:prstClr>
              </a:outerShdw>
              <a:reflection stA="45000" endPos="23000" dist="508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1860909" y="1204122"/>
              <a:ext cx="915030" cy="861341"/>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a:off x="1988219" y="1301685"/>
              <a:ext cx="661677" cy="663676"/>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b="1" dirty="0">
                  <a:latin typeface="Times New Roman" panose="02020603050405020304" pitchFamily="18" charset="0"/>
                  <a:cs typeface="Times New Roman" panose="02020603050405020304" pitchFamily="18" charset="0"/>
                </a:rPr>
                <a:t>01</a:t>
              </a:r>
              <a:endParaRPr kumimoji="1" lang="zh-CN" altLang="en-US" b="1" dirty="0">
                <a:latin typeface="Times New Roman" panose="02020603050405020304" pitchFamily="18" charset="0"/>
                <a:cs typeface="Times New Roman" panose="02020603050405020304" pitchFamily="18" charset="0"/>
              </a:endParaRPr>
            </a:p>
          </p:txBody>
        </p:sp>
        <p:sp>
          <p:nvSpPr>
            <p:cNvPr id="27" name="文本框 26"/>
            <p:cNvSpPr txBox="1"/>
            <p:nvPr/>
          </p:nvSpPr>
          <p:spPr>
            <a:xfrm>
              <a:off x="1170780" y="2136326"/>
              <a:ext cx="2419138" cy="1738630"/>
            </a:xfrm>
            <a:prstGeom prst="rect">
              <a:avLst/>
            </a:prstGeom>
            <a:noFill/>
          </p:spPr>
          <p:txBody>
            <a:bodyPr wrap="square" rtlCol="0">
              <a:noAutofit/>
            </a:bodyPr>
            <a:lstStyle/>
            <a:p>
              <a:pPr algn="just">
                <a:lnSpc>
                  <a:spcPct val="150000"/>
                </a:lnSpc>
              </a:pPr>
              <a:r>
                <a:rPr sz="1600" b="1" i="0" dirty="0">
                  <a:solidFill>
                    <a:srgbClr val="121212"/>
                  </a:solidFill>
                  <a:effectLst/>
                  <a:latin typeface="微软雅黑" panose="020B0503020204020204" pitchFamily="34" charset="-122"/>
                  <a:ea typeface="微软雅黑" panose="020B0503020204020204" pitchFamily="34" charset="-122"/>
                  <a:cs typeface="Times New Roman" panose="02020603050405020304" pitchFamily="18" charset="0"/>
                </a:rPr>
                <a:t>1967年的中洲子人工裁弯取直和1969年的上车湾的人工裁弯取直</a:t>
              </a:r>
              <a:r>
                <a:rPr lang="zh-CN" sz="1600" b="1" i="0" dirty="0">
                  <a:solidFill>
                    <a:srgbClr val="121212"/>
                  </a:solidFill>
                  <a:effectLst/>
                  <a:latin typeface="微软雅黑" panose="020B0503020204020204" pitchFamily="34" charset="-122"/>
                  <a:ea typeface="微软雅黑" panose="020B0503020204020204" pitchFamily="34" charset="-122"/>
                  <a:cs typeface="Times New Roman" panose="02020603050405020304" pitchFamily="18" charset="0"/>
                </a:rPr>
                <a:t>，</a:t>
              </a:r>
              <a:r>
                <a:rPr sz="1600" b="1" i="0" dirty="0">
                  <a:solidFill>
                    <a:srgbClr val="121212"/>
                  </a:solidFill>
                  <a:effectLst/>
                  <a:latin typeface="微软雅黑" panose="020B0503020204020204" pitchFamily="34" charset="-122"/>
                  <a:ea typeface="微软雅黑" panose="020B0503020204020204" pitchFamily="34" charset="-122"/>
                  <a:cs typeface="Times New Roman" panose="02020603050405020304" pitchFamily="18" charset="0"/>
                </a:rPr>
                <a:t>使自然的河道演化因人为因素的影响而发生改变</a:t>
              </a:r>
              <a:r>
                <a:rPr lang="zh-CN" sz="1600" b="1" i="0" dirty="0">
                  <a:solidFill>
                    <a:srgbClr val="121212"/>
                  </a:solidFill>
                  <a:effectLst/>
                  <a:latin typeface="微软雅黑" panose="020B0503020204020204" pitchFamily="34" charset="-122"/>
                  <a:ea typeface="微软雅黑" panose="020B0503020204020204" pitchFamily="34" charset="-122"/>
                  <a:cs typeface="Times New Roman" panose="02020603050405020304" pitchFamily="18" charset="0"/>
                </a:rPr>
                <a:t>。</a:t>
              </a:r>
            </a:p>
          </p:txBody>
        </p:sp>
      </p:grpSp>
      <p:grpSp>
        <p:nvGrpSpPr>
          <p:cNvPr id="19" name="组合 18">
            <a:extLst>
              <a:ext uri="{FF2B5EF4-FFF2-40B4-BE49-F238E27FC236}">
                <a16:creationId xmlns:a16="http://schemas.microsoft.com/office/drawing/2014/main" id="{088722E7-D756-9B5E-96E4-C64BFAE13FD2}"/>
              </a:ext>
            </a:extLst>
          </p:cNvPr>
          <p:cNvGrpSpPr/>
          <p:nvPr/>
        </p:nvGrpSpPr>
        <p:grpSpPr>
          <a:xfrm>
            <a:off x="3777239" y="2173216"/>
            <a:ext cx="2744003" cy="3126909"/>
            <a:chOff x="7128940" y="1114886"/>
            <a:chExt cx="2744003" cy="3126909"/>
          </a:xfrm>
        </p:grpSpPr>
        <p:grpSp>
          <p:nvGrpSpPr>
            <p:cNvPr id="14" name="组合 13">
              <a:extLst>
                <a:ext uri="{FF2B5EF4-FFF2-40B4-BE49-F238E27FC236}">
                  <a16:creationId xmlns:a16="http://schemas.microsoft.com/office/drawing/2014/main" id="{A23272B7-097B-E7FD-2F39-A98145C2811F}"/>
                </a:ext>
              </a:extLst>
            </p:cNvPr>
            <p:cNvGrpSpPr/>
            <p:nvPr/>
          </p:nvGrpSpPr>
          <p:grpSpPr>
            <a:xfrm>
              <a:off x="7128940" y="1114886"/>
              <a:ext cx="2744003" cy="3126909"/>
              <a:chOff x="7128940" y="1114886"/>
              <a:chExt cx="2744003" cy="3126909"/>
            </a:xfrm>
          </p:grpSpPr>
          <p:sp>
            <p:nvSpPr>
              <p:cNvPr id="13" name="矩形 12"/>
              <p:cNvSpPr/>
              <p:nvPr/>
            </p:nvSpPr>
            <p:spPr>
              <a:xfrm>
                <a:off x="7128940" y="1114886"/>
                <a:ext cx="2744003" cy="3126909"/>
              </a:xfrm>
              <a:prstGeom prst="rect">
                <a:avLst/>
              </a:prstGeom>
              <a:solidFill>
                <a:schemeClr val="bg1"/>
              </a:solidFill>
              <a:ln>
                <a:noFill/>
              </a:ln>
              <a:effectLst>
                <a:outerShdw blurRad="63500" sx="102000" sy="102000" algn="ctr" rotWithShape="0">
                  <a:prstClr val="black">
                    <a:alpha val="40000"/>
                  </a:prstClr>
                </a:outerShdw>
                <a:reflection stA="45000" endPos="23079" dist="508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8055935" y="1158509"/>
                <a:ext cx="915030" cy="861341"/>
              </a:xfrm>
              <a:prstGeom prst="ellips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8181975" y="1256072"/>
                <a:ext cx="661677" cy="663676"/>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b="1" dirty="0">
                    <a:latin typeface="Times New Roman" panose="02020603050405020304" pitchFamily="18" charset="0"/>
                    <a:cs typeface="Times New Roman" panose="02020603050405020304" pitchFamily="18" charset="0"/>
                  </a:rPr>
                  <a:t>02</a:t>
                </a:r>
                <a:endParaRPr kumimoji="1" lang="zh-CN" altLang="en-US" b="1" dirty="0">
                  <a:latin typeface="Times New Roman" panose="02020603050405020304" pitchFamily="18" charset="0"/>
                  <a:cs typeface="Times New Roman" panose="02020603050405020304" pitchFamily="18" charset="0"/>
                </a:endParaRPr>
              </a:p>
            </p:txBody>
          </p:sp>
        </p:grpSp>
        <p:sp>
          <p:nvSpPr>
            <p:cNvPr id="28" name="文本框 27"/>
            <p:cNvSpPr txBox="1"/>
            <p:nvPr/>
          </p:nvSpPr>
          <p:spPr>
            <a:xfrm>
              <a:off x="7332720" y="2227088"/>
              <a:ext cx="2360186" cy="1526187"/>
            </a:xfrm>
            <a:prstGeom prst="rect">
              <a:avLst/>
            </a:prstGeom>
            <a:noFill/>
          </p:spPr>
          <p:txBody>
            <a:bodyPr wrap="square" rtlCol="0">
              <a:spAutoFit/>
            </a:bodyPr>
            <a:lstStyle/>
            <a:p>
              <a:pPr algn="just">
                <a:lnSpc>
                  <a:spcPct val="150000"/>
                </a:lnSpc>
              </a:pPr>
              <a:r>
                <a:rPr lang="en-GB" altLang="zh-CN" sz="1600" b="1" i="0" dirty="0">
                  <a:solidFill>
                    <a:srgbClr val="121212"/>
                  </a:solidFill>
                  <a:effectLst/>
                  <a:latin typeface="微软雅黑" panose="020B0503020204020204" pitchFamily="34" charset="-122"/>
                  <a:ea typeface="微软雅黑" panose="020B0503020204020204" pitchFamily="34" charset="-122"/>
                  <a:cs typeface="Times New Roman" panose="02020603050405020304" pitchFamily="18" charset="0"/>
                </a:rPr>
                <a:t>随着20世纪80年代开始进行的河势控制工程和护岸工程的实施</a:t>
              </a:r>
              <a:r>
                <a:rPr lang="zh-CN" altLang="en-GB" sz="1600" b="1" i="0" dirty="0">
                  <a:solidFill>
                    <a:srgbClr val="121212"/>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en-GB" altLang="zh-CN" sz="1600" b="1" i="0" dirty="0">
                  <a:solidFill>
                    <a:srgbClr val="121212"/>
                  </a:solidFill>
                  <a:effectLst/>
                  <a:latin typeface="微软雅黑" panose="020B0503020204020204" pitchFamily="34" charset="-122"/>
                  <a:ea typeface="微软雅黑" panose="020B0503020204020204" pitchFamily="34" charset="-122"/>
                  <a:cs typeface="Times New Roman" panose="02020603050405020304" pitchFamily="18" charset="0"/>
                </a:rPr>
                <a:t>该曲流河段的河势基本稳定</a:t>
              </a:r>
              <a:r>
                <a:rPr lang="zh-CN" altLang="en-GB" sz="1600" b="1" i="0" dirty="0">
                  <a:solidFill>
                    <a:srgbClr val="121212"/>
                  </a:solidFill>
                  <a:effectLst/>
                  <a:latin typeface="微软雅黑" panose="020B0503020204020204" pitchFamily="34" charset="-122"/>
                  <a:ea typeface="微软雅黑" panose="020B0503020204020204" pitchFamily="34" charset="-122"/>
                  <a:cs typeface="Times New Roman" panose="02020603050405020304" pitchFamily="18" charset="0"/>
                </a:rPr>
                <a:t>。</a:t>
              </a:r>
            </a:p>
          </p:txBody>
        </p:sp>
      </p:grpSp>
      <p:sp>
        <p:nvSpPr>
          <p:cNvPr id="31" name="文本框 30"/>
          <p:cNvSpPr txBox="1"/>
          <p:nvPr/>
        </p:nvSpPr>
        <p:spPr>
          <a:xfrm>
            <a:off x="922655" y="147320"/>
            <a:ext cx="1776730" cy="368300"/>
          </a:xfrm>
          <a:prstGeom prst="rect">
            <a:avLst/>
          </a:prstGeom>
          <a:noFill/>
        </p:spPr>
        <p:txBody>
          <a:bodyPr wrap="square">
            <a:spAutoFit/>
          </a:bodyPr>
          <a:lstStyle/>
          <a:p>
            <a:pPr>
              <a:tabLst>
                <a:tab pos="1428115" algn="l"/>
              </a:tabLst>
            </a:pPr>
            <a:r>
              <a:rPr lang="zh-CN" altLang="en-US" sz="1800" b="1"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人为因素</a:t>
            </a:r>
          </a:p>
        </p:txBody>
      </p:sp>
      <p:pic>
        <p:nvPicPr>
          <p:cNvPr id="7" name="图片 6"/>
          <p:cNvPicPr>
            <a:picLocks noChangeAspect="1"/>
          </p:cNvPicPr>
          <p:nvPr>
            <p:custDataLst>
              <p:tags r:id="rId1"/>
            </p:custDataLst>
          </p:nvPr>
        </p:nvPicPr>
        <p:blipFill>
          <a:blip r:embed="rId4"/>
          <a:stretch>
            <a:fillRect/>
          </a:stretch>
        </p:blipFill>
        <p:spPr>
          <a:xfrm>
            <a:off x="7156655" y="1083424"/>
            <a:ext cx="4539790" cy="1994756"/>
          </a:xfrm>
          <a:prstGeom prst="rect">
            <a:avLst/>
          </a:prstGeom>
          <a:ln>
            <a:noFill/>
          </a:ln>
          <a:effectLst>
            <a:outerShdw blurRad="292100" dist="139700" dir="2700000" algn="tl" rotWithShape="0">
              <a:srgbClr val="333333">
                <a:alpha val="65000"/>
              </a:srgbClr>
            </a:outerShdw>
          </a:effectLst>
        </p:spPr>
      </p:pic>
      <p:pic>
        <p:nvPicPr>
          <p:cNvPr id="11" name="图片 10"/>
          <p:cNvPicPr>
            <a:picLocks noChangeAspect="1"/>
          </p:cNvPicPr>
          <p:nvPr>
            <p:custDataLst>
              <p:tags r:id="rId2"/>
            </p:custDataLst>
          </p:nvPr>
        </p:nvPicPr>
        <p:blipFill>
          <a:blip r:embed="rId5"/>
          <a:stretch>
            <a:fillRect/>
          </a:stretch>
        </p:blipFill>
        <p:spPr>
          <a:xfrm>
            <a:off x="7176515" y="3846405"/>
            <a:ext cx="4519930" cy="1930400"/>
          </a:xfrm>
          <a:prstGeom prst="rect">
            <a:avLst/>
          </a:prstGeom>
          <a:ln>
            <a:noFill/>
          </a:ln>
          <a:effectLst>
            <a:outerShdw blurRad="292100" dist="139700" dir="2700000" algn="tl" rotWithShape="0">
              <a:srgbClr val="333333">
                <a:alpha val="65000"/>
              </a:srgbClr>
            </a:outerShdw>
          </a:effectLst>
        </p:spPr>
      </p:pic>
      <p:sp>
        <p:nvSpPr>
          <p:cNvPr id="20" name="箭头: 下 19">
            <a:extLst>
              <a:ext uri="{FF2B5EF4-FFF2-40B4-BE49-F238E27FC236}">
                <a16:creationId xmlns:a16="http://schemas.microsoft.com/office/drawing/2014/main" id="{1A23A7FA-8531-651E-89FB-7BEFC281E863}"/>
              </a:ext>
            </a:extLst>
          </p:cNvPr>
          <p:cNvSpPr/>
          <p:nvPr/>
        </p:nvSpPr>
        <p:spPr>
          <a:xfrm>
            <a:off x="9271380" y="3259834"/>
            <a:ext cx="330200" cy="423332"/>
          </a:xfrm>
          <a:prstGeom prst="down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3214688" cy="6858000"/>
          </a:xfrm>
          <a:prstGeom prst="rect">
            <a:avLst/>
          </a:prstGeom>
          <a:ln>
            <a:noFill/>
          </a:ln>
          <a:effectLst>
            <a:outerShdw blurRad="63500" sx="1000" sy="1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5" name="矩形 14"/>
          <p:cNvSpPr/>
          <p:nvPr/>
        </p:nvSpPr>
        <p:spPr>
          <a:xfrm>
            <a:off x="171451" y="142875"/>
            <a:ext cx="2857500" cy="6557963"/>
          </a:xfrm>
          <a:prstGeom prst="rect">
            <a:avLst/>
          </a:prstGeom>
          <a:noFill/>
          <a:ln>
            <a:solidFill>
              <a:schemeClr val="bg1"/>
            </a:solidFill>
          </a:ln>
          <a:effectLst>
            <a:outerShdw blurRad="63500" sx="101000" sy="101000" algn="ctr" rotWithShape="0">
              <a:schemeClr val="bg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 name="直线连接符 4"/>
          <p:cNvCxnSpPr/>
          <p:nvPr/>
        </p:nvCxnSpPr>
        <p:spPr>
          <a:xfrm>
            <a:off x="642938" y="2928938"/>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6" name="直线连接符 5"/>
          <p:cNvCxnSpPr/>
          <p:nvPr/>
        </p:nvCxnSpPr>
        <p:spPr>
          <a:xfrm>
            <a:off x="642937" y="3924300"/>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701459" y="3134232"/>
            <a:ext cx="2009281" cy="584775"/>
          </a:xfrm>
          <a:prstGeom prst="rect">
            <a:avLst/>
          </a:prstGeom>
          <a:noFill/>
        </p:spPr>
        <p:txBody>
          <a:bodyPr wrap="square" rtlCol="0">
            <a:spAutoFit/>
          </a:bodyPr>
          <a:lstStyle/>
          <a:p>
            <a:r>
              <a:rPr kumimoji="1" lang="zh-CN" altLang="en-US"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第四部分</a:t>
            </a:r>
          </a:p>
        </p:txBody>
      </p:sp>
      <p:sp>
        <p:nvSpPr>
          <p:cNvPr id="21" name="文本框 20"/>
          <p:cNvSpPr txBox="1"/>
          <p:nvPr/>
        </p:nvSpPr>
        <p:spPr>
          <a:xfrm>
            <a:off x="5985502" y="2967335"/>
            <a:ext cx="4175311" cy="923330"/>
          </a:xfrm>
          <a:prstGeom prst="rect">
            <a:avLst/>
          </a:prstGeom>
          <a:noFill/>
        </p:spPr>
        <p:txBody>
          <a:bodyPr wrap="square">
            <a:spAutoFit/>
          </a:bodyPr>
          <a:lstStyle/>
          <a:p>
            <a:r>
              <a:rPr lang="zh-CN" altLang="en-US" sz="5400" b="1"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讨论与结论</a:t>
            </a:r>
            <a:endParaRPr lang="zh-CN" altLang="en-US" sz="54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spTree>
    <p:extLst>
      <p:ext uri="{BB962C8B-B14F-4D97-AF65-F5344CB8AC3E}">
        <p14:creationId xmlns:p14="http://schemas.microsoft.com/office/powerpoint/2010/main" val="41359624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 name="直线连接符 2"/>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208077" y="105304"/>
            <a:ext cx="600038" cy="517327"/>
            <a:chOff x="5054053" y="1102083"/>
            <a:chExt cx="600038" cy="517327"/>
          </a:xfrm>
        </p:grpSpPr>
        <p:grpSp>
          <p:nvGrpSpPr>
            <p:cNvPr id="5" name="组合 4"/>
            <p:cNvGrpSpPr/>
            <p:nvPr/>
          </p:nvGrpSpPr>
          <p:grpSpPr>
            <a:xfrm>
              <a:off x="5152651" y="1143792"/>
              <a:ext cx="495792" cy="475618"/>
              <a:chOff x="1081651" y="2284965"/>
              <a:chExt cx="747694" cy="617148"/>
            </a:xfrm>
          </p:grpSpPr>
          <p:sp>
            <p:nvSpPr>
              <p:cNvPr id="10" name="矩形 9"/>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cs typeface="+mn-cs"/>
                  <a:sym typeface="Noto Serif CJK SC" panose="02020400000000000000" pitchFamily="18" charset="-122"/>
                </a:endParaRPr>
              </a:p>
            </p:txBody>
          </p:sp>
          <p:sp>
            <p:nvSpPr>
              <p:cNvPr id="11" name="矩形 10"/>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sym typeface="Noto Serif CJK SC" panose="02020400000000000000" pitchFamily="18" charset="-122"/>
                </a:endParaRPr>
              </a:p>
            </p:txBody>
          </p:sp>
        </p:grpSp>
        <p:sp>
          <p:nvSpPr>
            <p:cNvPr id="6" name="矩形 5"/>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rPr>
                <a:t>4</a:t>
              </a:r>
            </a:p>
          </p:txBody>
        </p:sp>
      </p:grpSp>
      <p:sp>
        <p:nvSpPr>
          <p:cNvPr id="12" name="文本框 11"/>
          <p:cNvSpPr txBox="1"/>
          <p:nvPr/>
        </p:nvSpPr>
        <p:spPr>
          <a:xfrm>
            <a:off x="906780" y="133985"/>
            <a:ext cx="1377315" cy="266065"/>
          </a:xfrm>
          <a:prstGeom prst="rect">
            <a:avLst/>
          </a:prstGeom>
          <a:noFill/>
        </p:spPr>
        <p:txBody>
          <a:bodyPr wrap="square">
            <a:noAutofit/>
          </a:bodyPr>
          <a:lstStyle/>
          <a:p>
            <a:pPr>
              <a:tabLst>
                <a:tab pos="1428115" algn="l"/>
              </a:tabLst>
            </a:pPr>
            <a:r>
              <a:rPr lang="zh-CN" altLang="en-GB" sz="1800" b="1"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结论</a:t>
            </a:r>
          </a:p>
        </p:txBody>
      </p:sp>
      <p:sp>
        <p:nvSpPr>
          <p:cNvPr id="19" name="圆角矩形 18"/>
          <p:cNvSpPr/>
          <p:nvPr/>
        </p:nvSpPr>
        <p:spPr>
          <a:xfrm>
            <a:off x="9336505" y="670462"/>
            <a:ext cx="2855495" cy="5983699"/>
          </a:xfrm>
          <a:prstGeom prst="roundRect">
            <a:avLst/>
          </a:prstGeom>
          <a:solidFill>
            <a:schemeClr val="bg1">
              <a:lumMod val="8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圆角矩形 19"/>
          <p:cNvSpPr/>
          <p:nvPr/>
        </p:nvSpPr>
        <p:spPr>
          <a:xfrm>
            <a:off x="947057" y="927101"/>
            <a:ext cx="9817100" cy="5396230"/>
          </a:xfrm>
          <a:prstGeom prst="roundRect">
            <a:avLst/>
          </a:prstGeom>
          <a:solidFill>
            <a:schemeClr val="bg1"/>
          </a:solidFill>
          <a:ln>
            <a:noFill/>
          </a:ln>
          <a:effectLst>
            <a:outerShdw blurRad="63500" sx="101279" sy="101279"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1269568" y="1409718"/>
            <a:ext cx="692604" cy="6926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思源黑体 CN Regular" panose="020B0500000000000000" pitchFamily="34" charset="-122"/>
              <a:ea typeface="思源黑体 CN Regular" panose="020B0500000000000000" pitchFamily="34" charset="-122"/>
            </a:endParaRPr>
          </a:p>
        </p:txBody>
      </p:sp>
      <p:grpSp>
        <p:nvGrpSpPr>
          <p:cNvPr id="22" name="组合 21"/>
          <p:cNvGrpSpPr/>
          <p:nvPr/>
        </p:nvGrpSpPr>
        <p:grpSpPr>
          <a:xfrm>
            <a:off x="1506223" y="1625837"/>
            <a:ext cx="233435" cy="276293"/>
            <a:chOff x="7771104" y="3286751"/>
            <a:chExt cx="233435" cy="276293"/>
          </a:xfrm>
        </p:grpSpPr>
        <p:sp>
          <p:nvSpPr>
            <p:cNvPr id="23" name="Freeform 86"/>
            <p:cNvSpPr/>
            <p:nvPr/>
          </p:nvSpPr>
          <p:spPr>
            <a:xfrm>
              <a:off x="7771104" y="3286751"/>
              <a:ext cx="233435" cy="27629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18816" y="19034"/>
                  </a:moveTo>
                  <a:lnTo>
                    <a:pt x="2784" y="19034"/>
                  </a:lnTo>
                  <a:lnTo>
                    <a:pt x="2784" y="2495"/>
                  </a:lnTo>
                  <a:lnTo>
                    <a:pt x="5822" y="2495"/>
                  </a:lnTo>
                  <a:lnTo>
                    <a:pt x="6834" y="3992"/>
                  </a:lnTo>
                  <a:lnTo>
                    <a:pt x="14766" y="3992"/>
                  </a:lnTo>
                  <a:lnTo>
                    <a:pt x="15778" y="2495"/>
                  </a:lnTo>
                  <a:lnTo>
                    <a:pt x="18816" y="2495"/>
                  </a:lnTo>
                  <a:lnTo>
                    <a:pt x="18816" y="19034"/>
                  </a:ln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24" name="Rectangle 87"/>
            <p:cNvSpPr/>
            <p:nvPr/>
          </p:nvSpPr>
          <p:spPr>
            <a:xfrm>
              <a:off x="7844964" y="3387967"/>
              <a:ext cx="42858" cy="19149"/>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25" name="Rectangle 88"/>
            <p:cNvSpPr/>
            <p:nvPr/>
          </p:nvSpPr>
          <p:spPr>
            <a:xfrm>
              <a:off x="7844964" y="3429000"/>
              <a:ext cx="85715" cy="21885"/>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26" name="Rectangle 89"/>
            <p:cNvSpPr/>
            <p:nvPr/>
          </p:nvSpPr>
          <p:spPr>
            <a:xfrm>
              <a:off x="7844964" y="3471858"/>
              <a:ext cx="85715" cy="21885"/>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grpSp>
      <p:grpSp>
        <p:nvGrpSpPr>
          <p:cNvPr id="40" name="组合 39"/>
          <p:cNvGrpSpPr/>
          <p:nvPr/>
        </p:nvGrpSpPr>
        <p:grpSpPr>
          <a:xfrm>
            <a:off x="1506223" y="5556431"/>
            <a:ext cx="233435" cy="276293"/>
            <a:chOff x="7771104" y="3286751"/>
            <a:chExt cx="233435" cy="276293"/>
          </a:xfrm>
        </p:grpSpPr>
        <p:sp>
          <p:nvSpPr>
            <p:cNvPr id="41" name="Freeform 86"/>
            <p:cNvSpPr/>
            <p:nvPr/>
          </p:nvSpPr>
          <p:spPr>
            <a:xfrm>
              <a:off x="7771104" y="3286751"/>
              <a:ext cx="233435" cy="27629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18816" y="19034"/>
                  </a:moveTo>
                  <a:lnTo>
                    <a:pt x="2784" y="19034"/>
                  </a:lnTo>
                  <a:lnTo>
                    <a:pt x="2784" y="2495"/>
                  </a:lnTo>
                  <a:lnTo>
                    <a:pt x="5822" y="2495"/>
                  </a:lnTo>
                  <a:lnTo>
                    <a:pt x="6834" y="3992"/>
                  </a:lnTo>
                  <a:lnTo>
                    <a:pt x="14766" y="3992"/>
                  </a:lnTo>
                  <a:lnTo>
                    <a:pt x="15778" y="2495"/>
                  </a:lnTo>
                  <a:lnTo>
                    <a:pt x="18816" y="2495"/>
                  </a:lnTo>
                  <a:lnTo>
                    <a:pt x="18816" y="19034"/>
                  </a:ln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42" name="Rectangle 87"/>
            <p:cNvSpPr/>
            <p:nvPr/>
          </p:nvSpPr>
          <p:spPr>
            <a:xfrm>
              <a:off x="7844964" y="3387967"/>
              <a:ext cx="42858" cy="19149"/>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43" name="Rectangle 88"/>
            <p:cNvSpPr/>
            <p:nvPr/>
          </p:nvSpPr>
          <p:spPr>
            <a:xfrm>
              <a:off x="7844964" y="3429000"/>
              <a:ext cx="85715" cy="21885"/>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44" name="Rectangle 89"/>
            <p:cNvSpPr/>
            <p:nvPr/>
          </p:nvSpPr>
          <p:spPr>
            <a:xfrm>
              <a:off x="7844964" y="3471858"/>
              <a:ext cx="85715" cy="21885"/>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grpSp>
      <p:sp>
        <p:nvSpPr>
          <p:cNvPr id="9" name="文本框 8">
            <a:extLst>
              <a:ext uri="{FF2B5EF4-FFF2-40B4-BE49-F238E27FC236}">
                <a16:creationId xmlns:a16="http://schemas.microsoft.com/office/drawing/2014/main" id="{A89183FA-B191-F7DB-BBE9-2BC67C2012A1}"/>
              </a:ext>
            </a:extLst>
          </p:cNvPr>
          <p:cNvSpPr txBox="1"/>
          <p:nvPr/>
        </p:nvSpPr>
        <p:spPr>
          <a:xfrm>
            <a:off x="2284095" y="1455991"/>
            <a:ext cx="7274924" cy="646331"/>
          </a:xfrm>
          <a:prstGeom prst="rect">
            <a:avLst/>
          </a:prstGeom>
          <a:noFill/>
        </p:spPr>
        <p:txBody>
          <a:bodyPr wrap="square">
            <a:spAutoFit/>
          </a:bodyPr>
          <a:lstStyle/>
          <a:p>
            <a:r>
              <a:rPr lang="zh-CN" altLang="en-US" b="1" dirty="0">
                <a:solidFill>
                  <a:srgbClr val="121212"/>
                </a:solidFill>
                <a:latin typeface="微软雅黑" panose="020B0503020204020204" pitchFamily="34" charset="-122"/>
                <a:ea typeface="微软雅黑" panose="020B0503020204020204" pitchFamily="34" charset="-122"/>
                <a:cs typeface="Times New Roman" panose="02020603050405020304" pitchFamily="18" charset="0"/>
              </a:rPr>
              <a:t>根据长江中游下荆江曲流河段的多时相卫星遥感数据的解译分析研究，可以得出以下结论：</a:t>
            </a:r>
          </a:p>
        </p:txBody>
      </p:sp>
      <p:sp>
        <p:nvSpPr>
          <p:cNvPr id="14" name="文本框 13">
            <a:extLst>
              <a:ext uri="{FF2B5EF4-FFF2-40B4-BE49-F238E27FC236}">
                <a16:creationId xmlns:a16="http://schemas.microsoft.com/office/drawing/2014/main" id="{81A6D2CF-FA57-E658-065A-DDF8EEE98F46}"/>
              </a:ext>
            </a:extLst>
          </p:cNvPr>
          <p:cNvSpPr txBox="1"/>
          <p:nvPr/>
        </p:nvSpPr>
        <p:spPr>
          <a:xfrm>
            <a:off x="2284096" y="3902487"/>
            <a:ext cx="7156238" cy="646331"/>
          </a:xfrm>
          <a:prstGeom prst="rect">
            <a:avLst/>
          </a:prstGeom>
          <a:noFill/>
        </p:spPr>
        <p:txBody>
          <a:bodyPr wrap="square">
            <a:spAutoFit/>
          </a:bodyPr>
          <a:lstStyle/>
          <a:p>
            <a:pPr algn="l"/>
            <a:r>
              <a:rPr lang="zh-CN" altLang="en-US" b="1" i="0" dirty="0">
                <a:solidFill>
                  <a:schemeClr val="accent1"/>
                </a:solidFill>
                <a:effectLst/>
                <a:highlight>
                  <a:srgbClr val="FFFFFF"/>
                </a:highlight>
                <a:latin typeface="微软雅黑" panose="020B0503020204020204" pitchFamily="34" charset="-122"/>
                <a:ea typeface="微软雅黑" panose="020B0503020204020204" pitchFamily="34" charset="-122"/>
              </a:rPr>
              <a:t>人类活动的影响</a:t>
            </a:r>
            <a:r>
              <a:rPr lang="zh-CN" altLang="en-US" dirty="0">
                <a:solidFill>
                  <a:srgbClr val="060607"/>
                </a:solidFill>
                <a:highlight>
                  <a:srgbClr val="FFFFFF"/>
                </a:highlight>
                <a:latin typeface="黑体" panose="02010609060101010101" pitchFamily="49" charset="-122"/>
                <a:ea typeface="黑体" panose="02010609060101010101" pitchFamily="49" charset="-122"/>
              </a:rPr>
              <a:t>：</a:t>
            </a:r>
            <a:r>
              <a:rPr lang="zh-CN" altLang="en-US" b="0" i="0" dirty="0">
                <a:solidFill>
                  <a:srgbClr val="060607"/>
                </a:solidFill>
                <a:effectLst/>
                <a:highlight>
                  <a:srgbClr val="FFFFFF"/>
                </a:highlight>
                <a:latin typeface="黑体" panose="02010609060101010101" pitchFamily="49" charset="-122"/>
                <a:ea typeface="黑体" panose="02010609060101010101" pitchFamily="49" charset="-122"/>
              </a:rPr>
              <a:t>人类活动所引起的河岸变化不能从根本上改变该段曲流河的自然演化规律</a:t>
            </a:r>
          </a:p>
        </p:txBody>
      </p:sp>
      <p:sp>
        <p:nvSpPr>
          <p:cNvPr id="16" name="文本框 15">
            <a:extLst>
              <a:ext uri="{FF2B5EF4-FFF2-40B4-BE49-F238E27FC236}">
                <a16:creationId xmlns:a16="http://schemas.microsoft.com/office/drawing/2014/main" id="{CA0921ED-9ECD-F3A7-AB04-68F8803D5B71}"/>
              </a:ext>
            </a:extLst>
          </p:cNvPr>
          <p:cNvSpPr txBox="1"/>
          <p:nvPr/>
        </p:nvSpPr>
        <p:spPr>
          <a:xfrm>
            <a:off x="2284095" y="2599137"/>
            <a:ext cx="7370108" cy="369332"/>
          </a:xfrm>
          <a:prstGeom prst="rect">
            <a:avLst/>
          </a:prstGeom>
          <a:noFill/>
        </p:spPr>
        <p:txBody>
          <a:bodyPr wrap="square">
            <a:spAutoFit/>
          </a:bodyPr>
          <a:lstStyle/>
          <a:p>
            <a:r>
              <a:rPr lang="zh-CN" altLang="en-US" b="1" i="0" dirty="0">
                <a:solidFill>
                  <a:schemeClr val="accent1"/>
                </a:solidFill>
                <a:effectLst/>
                <a:highlight>
                  <a:srgbClr val="FFFFFF"/>
                </a:highlight>
                <a:latin typeface="微软雅黑" panose="020B0503020204020204" pitchFamily="34" charset="-122"/>
                <a:ea typeface="微软雅黑" panose="020B0503020204020204" pitchFamily="34" charset="-122"/>
              </a:rPr>
              <a:t>河道整体稳定</a:t>
            </a:r>
            <a:r>
              <a:rPr lang="zh-CN" altLang="en-US" dirty="0">
                <a:solidFill>
                  <a:srgbClr val="060607"/>
                </a:solidFill>
                <a:highlight>
                  <a:srgbClr val="FFFFFF"/>
                </a:highlight>
                <a:latin typeface="-apple-system"/>
                <a:ea typeface="微软雅黑" panose="020B0503020204020204" pitchFamily="34" charset="-122"/>
              </a:rPr>
              <a:t>：</a:t>
            </a:r>
            <a:r>
              <a:rPr lang="zh-CN" altLang="en-US" b="0" i="0" dirty="0">
                <a:solidFill>
                  <a:srgbClr val="060607"/>
                </a:solidFill>
                <a:effectLst/>
                <a:highlight>
                  <a:srgbClr val="FFFFFF"/>
                </a:highlight>
                <a:latin typeface="黑体" panose="02010609060101010101" pitchFamily="49" charset="-122"/>
                <a:ea typeface="黑体" panose="02010609060101010101" pitchFamily="49" charset="-122"/>
              </a:rPr>
              <a:t>长江中游下荆江曲流河段的河道目前整体上保持稳定</a:t>
            </a:r>
            <a:endParaRPr lang="zh-CN" altLang="en-US" dirty="0">
              <a:latin typeface="黑体" panose="02010609060101010101" pitchFamily="49" charset="-122"/>
              <a:ea typeface="黑体" panose="02010609060101010101" pitchFamily="49" charset="-122"/>
            </a:endParaRPr>
          </a:p>
        </p:txBody>
      </p:sp>
      <p:sp>
        <p:nvSpPr>
          <p:cNvPr id="18" name="文本框 17">
            <a:extLst>
              <a:ext uri="{FF2B5EF4-FFF2-40B4-BE49-F238E27FC236}">
                <a16:creationId xmlns:a16="http://schemas.microsoft.com/office/drawing/2014/main" id="{D30A9F98-06A6-7329-978C-C5935B8BA29F}"/>
              </a:ext>
            </a:extLst>
          </p:cNvPr>
          <p:cNvSpPr txBox="1"/>
          <p:nvPr/>
        </p:nvSpPr>
        <p:spPr>
          <a:xfrm>
            <a:off x="2284095" y="3128027"/>
            <a:ext cx="7052410" cy="646331"/>
          </a:xfrm>
          <a:prstGeom prst="rect">
            <a:avLst/>
          </a:prstGeom>
          <a:noFill/>
        </p:spPr>
        <p:txBody>
          <a:bodyPr wrap="square">
            <a:spAutoFit/>
          </a:bodyPr>
          <a:lstStyle/>
          <a:p>
            <a:r>
              <a:rPr lang="zh-CN" altLang="en-US" b="1" i="0" dirty="0">
                <a:solidFill>
                  <a:schemeClr val="accent1"/>
                </a:solidFill>
                <a:effectLst/>
                <a:highlight>
                  <a:srgbClr val="FFFFFF"/>
                </a:highlight>
                <a:latin typeface="微软雅黑" panose="020B0503020204020204" pitchFamily="34" charset="-122"/>
                <a:ea typeface="微软雅黑" panose="020B0503020204020204" pitchFamily="34" charset="-122"/>
              </a:rPr>
              <a:t>局部河段变化</a:t>
            </a:r>
            <a:r>
              <a:rPr lang="zh-CN" altLang="en-US" b="1" i="0" dirty="0">
                <a:solidFill>
                  <a:srgbClr val="060607"/>
                </a:solidFill>
                <a:effectLst/>
                <a:highlight>
                  <a:srgbClr val="FFFFFF"/>
                </a:highlight>
                <a:latin typeface="-apple-system"/>
                <a:ea typeface="微软雅黑" panose="020B0503020204020204" pitchFamily="34" charset="-122"/>
              </a:rPr>
              <a:t>：</a:t>
            </a:r>
            <a:r>
              <a:rPr lang="zh-CN" altLang="en-US" b="0" i="0" dirty="0">
                <a:solidFill>
                  <a:srgbClr val="060607"/>
                </a:solidFill>
                <a:effectLst/>
                <a:highlight>
                  <a:srgbClr val="FFFFFF"/>
                </a:highlight>
                <a:latin typeface="黑体" panose="02010609060101010101" pitchFamily="49" charset="-122"/>
                <a:ea typeface="黑体" panose="02010609060101010101" pitchFamily="49" charset="-122"/>
              </a:rPr>
              <a:t>尽管整体稳定，但在局部河段，特别是裁弯取直的区域，河势的变化仍然较大</a:t>
            </a:r>
            <a:endParaRPr lang="zh-CN" altLang="en-US" dirty="0">
              <a:latin typeface="黑体" panose="02010609060101010101" pitchFamily="49" charset="-122"/>
              <a:ea typeface="黑体" panose="02010609060101010101" pitchFamily="49" charset="-122"/>
            </a:endParaRPr>
          </a:p>
        </p:txBody>
      </p:sp>
      <p:sp>
        <p:nvSpPr>
          <p:cNvPr id="28" name="文本框 27">
            <a:extLst>
              <a:ext uri="{FF2B5EF4-FFF2-40B4-BE49-F238E27FC236}">
                <a16:creationId xmlns:a16="http://schemas.microsoft.com/office/drawing/2014/main" id="{C9F04918-F4C5-71D2-6883-6BECDA89F5E7}"/>
              </a:ext>
            </a:extLst>
          </p:cNvPr>
          <p:cNvSpPr txBox="1"/>
          <p:nvPr/>
        </p:nvSpPr>
        <p:spPr>
          <a:xfrm>
            <a:off x="2284095" y="4755678"/>
            <a:ext cx="7156238" cy="646331"/>
          </a:xfrm>
          <a:prstGeom prst="rect">
            <a:avLst/>
          </a:prstGeom>
          <a:noFill/>
        </p:spPr>
        <p:txBody>
          <a:bodyPr wrap="square">
            <a:spAutoFit/>
          </a:bodyPr>
          <a:lstStyle/>
          <a:p>
            <a:r>
              <a:rPr lang="zh-CN" altLang="en-US" b="1" i="0" dirty="0">
                <a:solidFill>
                  <a:schemeClr val="accent1"/>
                </a:solidFill>
                <a:effectLst/>
                <a:highlight>
                  <a:srgbClr val="FFFFFF"/>
                </a:highlight>
                <a:latin typeface="微软雅黑" panose="020B0503020204020204" pitchFamily="34" charset="-122"/>
                <a:ea typeface="微软雅黑" panose="020B0503020204020204" pitchFamily="34" charset="-122"/>
              </a:rPr>
              <a:t>防洪及护岸工程</a:t>
            </a:r>
            <a:r>
              <a:rPr lang="zh-CN" altLang="en-US" b="1" dirty="0">
                <a:solidFill>
                  <a:schemeClr val="accent1"/>
                </a:solidFill>
                <a:highlight>
                  <a:srgbClr val="FFFFFF"/>
                </a:highlight>
                <a:latin typeface="微软雅黑" panose="020B0503020204020204" pitchFamily="34" charset="-122"/>
                <a:ea typeface="微软雅黑" panose="020B0503020204020204" pitchFamily="34" charset="-122"/>
              </a:rPr>
              <a:t>：</a:t>
            </a:r>
            <a:r>
              <a:rPr lang="zh-CN" altLang="en-US" dirty="0">
                <a:solidFill>
                  <a:srgbClr val="060607"/>
                </a:solidFill>
                <a:highlight>
                  <a:srgbClr val="FFFFFF"/>
                </a:highlight>
                <a:latin typeface="黑体" panose="02010609060101010101" pitchFamily="49" charset="-122"/>
                <a:ea typeface="黑体" panose="02010609060101010101" pitchFamily="49" charset="-122"/>
              </a:rPr>
              <a:t>建设应在尊重河流自然演化规律的基础上进行</a:t>
            </a:r>
            <a:r>
              <a:rPr lang="en-US" altLang="zh-CN" dirty="0">
                <a:solidFill>
                  <a:srgbClr val="060607"/>
                </a:solidFill>
                <a:highlight>
                  <a:srgbClr val="FFFFFF"/>
                </a:highlight>
                <a:latin typeface="黑体" panose="02010609060101010101" pitchFamily="49" charset="-122"/>
                <a:ea typeface="黑体" panose="02010609060101010101" pitchFamily="49" charset="-122"/>
              </a:rPr>
              <a:t>, </a:t>
            </a:r>
            <a:r>
              <a:rPr lang="zh-CN" altLang="en-US" dirty="0">
                <a:solidFill>
                  <a:srgbClr val="060607"/>
                </a:solidFill>
                <a:highlight>
                  <a:srgbClr val="FFFFFF"/>
                </a:highlight>
                <a:latin typeface="黑体" panose="02010609060101010101" pitchFamily="49" charset="-122"/>
                <a:ea typeface="黑体" panose="02010609060101010101" pitchFamily="49" charset="-122"/>
              </a:rPr>
              <a:t>并进行流域水利工程的联合调度，使流域来水来沙保证河道和河势稳定</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 name="直线连接符 2"/>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208077" y="105304"/>
            <a:ext cx="600038" cy="517327"/>
            <a:chOff x="5054053" y="1102083"/>
            <a:chExt cx="600038" cy="517327"/>
          </a:xfrm>
        </p:grpSpPr>
        <p:grpSp>
          <p:nvGrpSpPr>
            <p:cNvPr id="5" name="组合 4"/>
            <p:cNvGrpSpPr/>
            <p:nvPr/>
          </p:nvGrpSpPr>
          <p:grpSpPr>
            <a:xfrm>
              <a:off x="5152651" y="1143792"/>
              <a:ext cx="495792" cy="475618"/>
              <a:chOff x="1081651" y="2284965"/>
              <a:chExt cx="747694" cy="617148"/>
            </a:xfrm>
          </p:grpSpPr>
          <p:sp>
            <p:nvSpPr>
              <p:cNvPr id="10" name="矩形 9"/>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cs typeface="+mn-cs"/>
                  <a:sym typeface="Noto Serif CJK SC" panose="02020400000000000000" pitchFamily="18" charset="-122"/>
                </a:endParaRPr>
              </a:p>
            </p:txBody>
          </p:sp>
          <p:sp>
            <p:nvSpPr>
              <p:cNvPr id="11" name="矩形 10"/>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b="0" i="0" u="none" strike="noStrike" kern="1200" cap="none" spc="0" normalizeH="0" baseline="0" noProof="0" dirty="0">
                  <a:ln>
                    <a:noFill/>
                  </a:ln>
                  <a:solidFill>
                    <a:schemeClr val="tx1"/>
                  </a:solidFill>
                  <a:effectLst/>
                  <a:uLnTx/>
                  <a:uFillTx/>
                  <a:latin typeface="等线" panose="02010600030101010101" charset="-122"/>
                  <a:ea typeface="FZHei-B01S" panose="02010601030101010101" pitchFamily="2" charset="-122"/>
                  <a:sym typeface="Noto Serif CJK SC" panose="02020400000000000000" pitchFamily="18" charset="-122"/>
                </a:endParaRPr>
              </a:p>
            </p:txBody>
          </p:sp>
        </p:grpSp>
        <p:sp>
          <p:nvSpPr>
            <p:cNvPr id="6" name="矩形 5"/>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12" name="文本框 11"/>
          <p:cNvSpPr txBox="1"/>
          <p:nvPr/>
        </p:nvSpPr>
        <p:spPr>
          <a:xfrm>
            <a:off x="906780" y="133985"/>
            <a:ext cx="1377315" cy="266065"/>
          </a:xfrm>
          <a:prstGeom prst="rect">
            <a:avLst/>
          </a:prstGeom>
          <a:noFill/>
        </p:spPr>
        <p:txBody>
          <a:bodyPr wrap="square">
            <a:noAutofit/>
          </a:bodyPr>
          <a:lstStyle/>
          <a:p>
            <a:pPr>
              <a:tabLst>
                <a:tab pos="1428115" algn="l"/>
              </a:tabLst>
            </a:pPr>
            <a:r>
              <a:rPr lang="zh-CN" altLang="en-US" b="1"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rPr>
              <a:t>参考文献</a:t>
            </a:r>
            <a:endParaRPr lang="zh-CN" altLang="en-GB" sz="1800" b="1" dirty="0">
              <a:latin typeface="Times New Roman" panose="02020603050405020304" pitchFamily="18" charset="0"/>
              <a:ea typeface="微软雅黑" panose="020B0503020204020204" pitchFamily="34" charset="-122"/>
              <a:cs typeface="Times New Roman" panose="02020603050405020304" pitchFamily="18" charset="0"/>
              <a:sym typeface="Arial" panose="020B0604020202020204" pitchFamily="34" charset="0"/>
            </a:endParaRPr>
          </a:p>
        </p:txBody>
      </p:sp>
      <p:grpSp>
        <p:nvGrpSpPr>
          <p:cNvPr id="22" name="组合 21"/>
          <p:cNvGrpSpPr/>
          <p:nvPr/>
        </p:nvGrpSpPr>
        <p:grpSpPr>
          <a:xfrm>
            <a:off x="1506223" y="1625837"/>
            <a:ext cx="233435" cy="276293"/>
            <a:chOff x="7771104" y="3286751"/>
            <a:chExt cx="233435" cy="276293"/>
          </a:xfrm>
        </p:grpSpPr>
        <p:sp>
          <p:nvSpPr>
            <p:cNvPr id="23" name="Freeform 86"/>
            <p:cNvSpPr/>
            <p:nvPr/>
          </p:nvSpPr>
          <p:spPr>
            <a:xfrm>
              <a:off x="7771104" y="3286751"/>
              <a:ext cx="233435" cy="27629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18816" y="19034"/>
                  </a:moveTo>
                  <a:lnTo>
                    <a:pt x="2784" y="19034"/>
                  </a:lnTo>
                  <a:lnTo>
                    <a:pt x="2784" y="2495"/>
                  </a:lnTo>
                  <a:lnTo>
                    <a:pt x="5822" y="2495"/>
                  </a:lnTo>
                  <a:lnTo>
                    <a:pt x="6834" y="3992"/>
                  </a:lnTo>
                  <a:lnTo>
                    <a:pt x="14766" y="3992"/>
                  </a:lnTo>
                  <a:lnTo>
                    <a:pt x="15778" y="2495"/>
                  </a:lnTo>
                  <a:lnTo>
                    <a:pt x="18816" y="2495"/>
                  </a:lnTo>
                  <a:lnTo>
                    <a:pt x="18816" y="19034"/>
                  </a:ln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24" name="Rectangle 87"/>
            <p:cNvSpPr/>
            <p:nvPr/>
          </p:nvSpPr>
          <p:spPr>
            <a:xfrm>
              <a:off x="7844964" y="3387967"/>
              <a:ext cx="42858" cy="19149"/>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25" name="Rectangle 88"/>
            <p:cNvSpPr/>
            <p:nvPr/>
          </p:nvSpPr>
          <p:spPr>
            <a:xfrm>
              <a:off x="7844964" y="3429000"/>
              <a:ext cx="85715" cy="21885"/>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26" name="Rectangle 89"/>
            <p:cNvSpPr/>
            <p:nvPr/>
          </p:nvSpPr>
          <p:spPr>
            <a:xfrm>
              <a:off x="7844964" y="3471858"/>
              <a:ext cx="85715" cy="21885"/>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grpSp>
      <p:grpSp>
        <p:nvGrpSpPr>
          <p:cNvPr id="40" name="组合 39"/>
          <p:cNvGrpSpPr/>
          <p:nvPr/>
        </p:nvGrpSpPr>
        <p:grpSpPr>
          <a:xfrm>
            <a:off x="1506223" y="5556431"/>
            <a:ext cx="233435" cy="276293"/>
            <a:chOff x="7771104" y="3286751"/>
            <a:chExt cx="233435" cy="276293"/>
          </a:xfrm>
        </p:grpSpPr>
        <p:sp>
          <p:nvSpPr>
            <p:cNvPr id="41" name="Freeform 86"/>
            <p:cNvSpPr/>
            <p:nvPr/>
          </p:nvSpPr>
          <p:spPr>
            <a:xfrm>
              <a:off x="7771104" y="3286751"/>
              <a:ext cx="233435" cy="27629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18816" y="19034"/>
                  </a:moveTo>
                  <a:lnTo>
                    <a:pt x="2784" y="19034"/>
                  </a:lnTo>
                  <a:lnTo>
                    <a:pt x="2784" y="2495"/>
                  </a:lnTo>
                  <a:lnTo>
                    <a:pt x="5822" y="2495"/>
                  </a:lnTo>
                  <a:lnTo>
                    <a:pt x="6834" y="3992"/>
                  </a:lnTo>
                  <a:lnTo>
                    <a:pt x="14766" y="3992"/>
                  </a:lnTo>
                  <a:lnTo>
                    <a:pt x="15778" y="2495"/>
                  </a:lnTo>
                  <a:lnTo>
                    <a:pt x="18816" y="2495"/>
                  </a:lnTo>
                  <a:lnTo>
                    <a:pt x="18816" y="19034"/>
                  </a:lnTo>
                  <a:close/>
                </a:path>
              </a:pathLst>
            </a:cu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42" name="Rectangle 87"/>
            <p:cNvSpPr/>
            <p:nvPr/>
          </p:nvSpPr>
          <p:spPr>
            <a:xfrm>
              <a:off x="7844964" y="3387967"/>
              <a:ext cx="42858" cy="19149"/>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43" name="Rectangle 88"/>
            <p:cNvSpPr/>
            <p:nvPr/>
          </p:nvSpPr>
          <p:spPr>
            <a:xfrm>
              <a:off x="7844964" y="3429000"/>
              <a:ext cx="85715" cy="21885"/>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sp>
          <p:nvSpPr>
            <p:cNvPr id="44" name="Rectangle 89"/>
            <p:cNvSpPr/>
            <p:nvPr/>
          </p:nvSpPr>
          <p:spPr>
            <a:xfrm>
              <a:off x="7844964" y="3471858"/>
              <a:ext cx="85715" cy="21885"/>
            </a:xfrm>
            <a:prstGeom prst="rect">
              <a:avLst/>
            </a:prstGeom>
            <a:solidFill>
              <a:srgbClr val="FFFFFF"/>
            </a:solidFill>
            <a:ln w="12700" cap="flat">
              <a:noFill/>
              <a:miter lim="400000"/>
            </a:ln>
            <a:effectLst/>
          </p:spPr>
          <p:txBody>
            <a:bodyPr wrap="square" lIns="45720" tIns="45720" rIns="45720" bIns="45720" numCol="1" anchor="t">
              <a:noAutofit/>
            </a:bodyPr>
            <a:lstStyle/>
            <a:p>
              <a:endParaRPr sz="900" dirty="0">
                <a:latin typeface="思源黑体 CN Regular" panose="020B0500000000000000" pitchFamily="34" charset="-122"/>
                <a:ea typeface="思源黑体 CN Regular" panose="020B0500000000000000" pitchFamily="34" charset="-122"/>
              </a:endParaRPr>
            </a:p>
          </p:txBody>
        </p:sp>
      </p:grpSp>
      <p:sp>
        <p:nvSpPr>
          <p:cNvPr id="8" name="文本框 7">
            <a:extLst>
              <a:ext uri="{FF2B5EF4-FFF2-40B4-BE49-F238E27FC236}">
                <a16:creationId xmlns:a16="http://schemas.microsoft.com/office/drawing/2014/main" id="{D1300563-B250-569E-BAC2-E5AED0EAB511}"/>
              </a:ext>
            </a:extLst>
          </p:cNvPr>
          <p:cNvSpPr txBox="1"/>
          <p:nvPr/>
        </p:nvSpPr>
        <p:spPr>
          <a:xfrm>
            <a:off x="906780" y="1419767"/>
            <a:ext cx="10423675" cy="4446858"/>
          </a:xfrm>
          <a:prstGeom prst="rect">
            <a:avLst/>
          </a:prstGeom>
          <a:noFill/>
        </p:spPr>
        <p:txBody>
          <a:bodyPr wrap="square">
            <a:spAutoFit/>
          </a:bodyPr>
          <a:lstStyle/>
          <a:p>
            <a:pPr>
              <a:lnSpc>
                <a:spcPct val="180000"/>
              </a:lnSpc>
            </a:pP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[1]</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谢小平</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张松林</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王永栋</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等</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长江中游曲流河段河道的近代演化过程研究</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[J].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第四纪研究</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2008, 28(2): 326-331.</a:t>
            </a:r>
          </a:p>
          <a:p>
            <a:pPr>
              <a:lnSpc>
                <a:spcPct val="180000"/>
              </a:lnSpc>
            </a:pP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[2]</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万智巍</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贾玉连</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洪祎君</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等</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基于历史地图与遥感影像的近百年来长江荆江段河道演变</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[J].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地理科学</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2019, 39(4): 696-704.</a:t>
            </a:r>
          </a:p>
          <a:p>
            <a:pPr>
              <a:lnSpc>
                <a:spcPct val="180000"/>
              </a:lnSpc>
            </a:pP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[3]</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段光磊</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彭严波</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肖虎程</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等</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长江荆江河段典型洲滩演变机理初探</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[J].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水利水运工程学报</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2008 (2): 10-15.</a:t>
            </a:r>
          </a:p>
          <a:p>
            <a:pPr>
              <a:lnSpc>
                <a:spcPct val="180000"/>
              </a:lnSpc>
            </a:pP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[4]</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沈晓华</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邹乐君</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阳峰</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等</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长江河道分形与流域构造特征的关系</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[J].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浙江大学学报</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a:t>
            </a:r>
            <a:r>
              <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rPr>
              <a:t>理学版</a:t>
            </a:r>
            <a:r>
              <a:rPr lang="en-US" altLang="zh-CN" sz="2000" b="1" dirty="0">
                <a:solidFill>
                  <a:srgbClr val="222222"/>
                </a:solidFill>
                <a:highlight>
                  <a:srgbClr val="FFFFFF"/>
                </a:highlight>
                <a:latin typeface="微软雅黑" panose="020B0503020204020204" pitchFamily="34" charset="-122"/>
                <a:ea typeface="微软雅黑" panose="020B0503020204020204" pitchFamily="34" charset="-122"/>
              </a:rPr>
              <a:t>, 2001, 28(1): 107-111.</a:t>
            </a:r>
            <a:endParaRPr lang="zh-CN" altLang="en-US" sz="2000" b="1" dirty="0">
              <a:solidFill>
                <a:srgbClr val="222222"/>
              </a:solidFill>
              <a:highlight>
                <a:srgbClr val="FFFFFF"/>
              </a:highligh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877257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074317F2-50CE-4B94-18B8-E73970774FC5}"/>
              </a:ext>
            </a:extLst>
          </p:cNvPr>
          <p:cNvSpPr/>
          <p:nvPr/>
        </p:nvSpPr>
        <p:spPr>
          <a:xfrm>
            <a:off x="0" y="0"/>
            <a:ext cx="12192000" cy="6858000"/>
          </a:xfrm>
          <a:prstGeom prst="rect">
            <a:avLst/>
          </a:prstGeom>
          <a:ln>
            <a:noFill/>
          </a:ln>
          <a:effectLst>
            <a:outerShdw blurRad="63500" sx="1000" sy="1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5" name="矩形 14">
            <a:extLst>
              <a:ext uri="{FF2B5EF4-FFF2-40B4-BE49-F238E27FC236}">
                <a16:creationId xmlns:a16="http://schemas.microsoft.com/office/drawing/2014/main" id="{42A1E720-2F47-FCCC-F443-7A34A73BD06D}"/>
              </a:ext>
            </a:extLst>
          </p:cNvPr>
          <p:cNvSpPr/>
          <p:nvPr/>
        </p:nvSpPr>
        <p:spPr>
          <a:xfrm>
            <a:off x="171450" y="142875"/>
            <a:ext cx="11858625" cy="6557963"/>
          </a:xfrm>
          <a:prstGeom prst="rect">
            <a:avLst/>
          </a:prstGeom>
          <a:noFill/>
          <a:ln>
            <a:solidFill>
              <a:schemeClr val="bg1"/>
            </a:solidFill>
          </a:ln>
          <a:effectLst>
            <a:outerShdw blurRad="63500" sx="101000" sy="101000" algn="ctr" rotWithShape="0">
              <a:schemeClr val="bg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文本框 1">
            <a:extLst>
              <a:ext uri="{FF2B5EF4-FFF2-40B4-BE49-F238E27FC236}">
                <a16:creationId xmlns:a16="http://schemas.microsoft.com/office/drawing/2014/main" id="{C23F3315-A2EB-D3FF-5C95-F4CB09FE5660}"/>
              </a:ext>
            </a:extLst>
          </p:cNvPr>
          <p:cNvSpPr txBox="1"/>
          <p:nvPr/>
        </p:nvSpPr>
        <p:spPr>
          <a:xfrm>
            <a:off x="2410252" y="2875748"/>
            <a:ext cx="7371495" cy="668755"/>
          </a:xfrm>
          <a:prstGeom prst="rect">
            <a:avLst/>
          </a:prstGeom>
          <a:noFill/>
        </p:spPr>
        <p:txBody>
          <a:bodyPr wrap="square">
            <a:noAutofit/>
          </a:bodyPr>
          <a:lstStyle/>
          <a:p>
            <a:pPr algn="ctr"/>
            <a:r>
              <a:rPr lang="zh-CN" altLang="en-US" sz="6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Arial" panose="020B0604020202090204" pitchFamily="34" charset="0"/>
              </a:rPr>
              <a:t>感谢聆听！</a:t>
            </a:r>
          </a:p>
        </p:txBody>
      </p:sp>
    </p:spTree>
    <p:extLst>
      <p:ext uri="{BB962C8B-B14F-4D97-AF65-F5344CB8AC3E}">
        <p14:creationId xmlns:p14="http://schemas.microsoft.com/office/powerpoint/2010/main" val="33642526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074317F2-50CE-4B94-18B8-E73970774FC5}"/>
              </a:ext>
            </a:extLst>
          </p:cNvPr>
          <p:cNvSpPr/>
          <p:nvPr/>
        </p:nvSpPr>
        <p:spPr>
          <a:xfrm>
            <a:off x="0" y="0"/>
            <a:ext cx="3214688" cy="6858000"/>
          </a:xfrm>
          <a:prstGeom prst="rect">
            <a:avLst/>
          </a:prstGeom>
          <a:ln>
            <a:noFill/>
          </a:ln>
          <a:effectLst>
            <a:outerShdw blurRad="63500" sx="1000" sy="1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5" name="矩形 14">
            <a:extLst>
              <a:ext uri="{FF2B5EF4-FFF2-40B4-BE49-F238E27FC236}">
                <a16:creationId xmlns:a16="http://schemas.microsoft.com/office/drawing/2014/main" id="{42A1E720-2F47-FCCC-F443-7A34A73BD06D}"/>
              </a:ext>
            </a:extLst>
          </p:cNvPr>
          <p:cNvSpPr/>
          <p:nvPr/>
        </p:nvSpPr>
        <p:spPr>
          <a:xfrm>
            <a:off x="171451" y="142875"/>
            <a:ext cx="2857500" cy="6557963"/>
          </a:xfrm>
          <a:prstGeom prst="rect">
            <a:avLst/>
          </a:prstGeom>
          <a:noFill/>
          <a:ln>
            <a:solidFill>
              <a:schemeClr val="bg1"/>
            </a:solidFill>
          </a:ln>
          <a:effectLst>
            <a:outerShdw blurRad="63500" sx="101000" sy="101000" algn="ctr" rotWithShape="0">
              <a:schemeClr val="bg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文本框 1">
            <a:extLst>
              <a:ext uri="{FF2B5EF4-FFF2-40B4-BE49-F238E27FC236}">
                <a16:creationId xmlns:a16="http://schemas.microsoft.com/office/drawing/2014/main" id="{2061D32F-E191-EED8-FA89-FC8CC5DF505E}"/>
              </a:ext>
            </a:extLst>
          </p:cNvPr>
          <p:cNvSpPr txBox="1"/>
          <p:nvPr/>
        </p:nvSpPr>
        <p:spPr>
          <a:xfrm>
            <a:off x="512243" y="3037135"/>
            <a:ext cx="2175916" cy="769441"/>
          </a:xfrm>
          <a:prstGeom prst="rect">
            <a:avLst/>
          </a:prstGeom>
          <a:noFill/>
        </p:spPr>
        <p:txBody>
          <a:bodyPr wrap="square" rtlCol="0">
            <a:spAutoFit/>
          </a:bodyPr>
          <a:lstStyle/>
          <a:p>
            <a:pPr algn="ctr"/>
            <a:r>
              <a:rPr kumimoji="1" lang="zh-CN" altLang="en-US" sz="4400" b="1" dirty="0">
                <a:solidFill>
                  <a:schemeClr val="bg1"/>
                </a:solidFill>
                <a:latin typeface="Times New Roman" panose="02020603050405020304" pitchFamily="18" charset="0"/>
                <a:cs typeface="Times New Roman" panose="02020603050405020304" pitchFamily="18" charset="0"/>
              </a:rPr>
              <a:t>目录</a:t>
            </a:r>
          </a:p>
        </p:txBody>
      </p:sp>
      <p:cxnSp>
        <p:nvCxnSpPr>
          <p:cNvPr id="5" name="直线连接符 4">
            <a:extLst>
              <a:ext uri="{FF2B5EF4-FFF2-40B4-BE49-F238E27FC236}">
                <a16:creationId xmlns:a16="http://schemas.microsoft.com/office/drawing/2014/main" id="{92B3C369-85E9-77D9-EA78-FBF128C1DD94}"/>
              </a:ext>
            </a:extLst>
          </p:cNvPr>
          <p:cNvCxnSpPr/>
          <p:nvPr/>
        </p:nvCxnSpPr>
        <p:spPr>
          <a:xfrm>
            <a:off x="642938" y="2928938"/>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6" name="直线连接符 5">
            <a:extLst>
              <a:ext uri="{FF2B5EF4-FFF2-40B4-BE49-F238E27FC236}">
                <a16:creationId xmlns:a16="http://schemas.microsoft.com/office/drawing/2014/main" id="{1D8DC948-6A17-242B-D1D0-728F32C72EDA}"/>
              </a:ext>
            </a:extLst>
          </p:cNvPr>
          <p:cNvCxnSpPr/>
          <p:nvPr/>
        </p:nvCxnSpPr>
        <p:spPr>
          <a:xfrm>
            <a:off x="642937" y="3924300"/>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grpSp>
        <p:nvGrpSpPr>
          <p:cNvPr id="36" name="组合 35">
            <a:extLst>
              <a:ext uri="{FF2B5EF4-FFF2-40B4-BE49-F238E27FC236}">
                <a16:creationId xmlns:a16="http://schemas.microsoft.com/office/drawing/2014/main" id="{58C1DF22-A4A0-8F45-9FDB-09D3496B48C8}"/>
              </a:ext>
            </a:extLst>
          </p:cNvPr>
          <p:cNvGrpSpPr/>
          <p:nvPr/>
        </p:nvGrpSpPr>
        <p:grpSpPr>
          <a:xfrm>
            <a:off x="4866783" y="1911265"/>
            <a:ext cx="5529471" cy="604782"/>
            <a:chOff x="4886326" y="823968"/>
            <a:chExt cx="5529471" cy="604782"/>
          </a:xfrm>
        </p:grpSpPr>
        <p:sp>
          <p:nvSpPr>
            <p:cNvPr id="16" name="文本框 15">
              <a:extLst>
                <a:ext uri="{FF2B5EF4-FFF2-40B4-BE49-F238E27FC236}">
                  <a16:creationId xmlns:a16="http://schemas.microsoft.com/office/drawing/2014/main" id="{8779555C-5A9E-C7D9-2B27-00AAF4167638}"/>
                </a:ext>
              </a:extLst>
            </p:cNvPr>
            <p:cNvSpPr txBox="1"/>
            <p:nvPr/>
          </p:nvSpPr>
          <p:spPr>
            <a:xfrm>
              <a:off x="4886326" y="855016"/>
              <a:ext cx="1228725" cy="461665"/>
            </a:xfrm>
            <a:prstGeom prst="rect">
              <a:avLst/>
            </a:prstGeom>
            <a:noFill/>
          </p:spPr>
          <p:txBody>
            <a:bodyPr wrap="square" rtlCol="0">
              <a:spAutoFit/>
            </a:bodyPr>
            <a:lstStyle/>
            <a:p>
              <a:pPr algn="ctr"/>
              <a:r>
                <a:rPr kumimoji="1" lang="en-US" altLang="zh-CN" sz="2400" b="1"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rPr>
                <a:t>01</a:t>
              </a:r>
              <a:endParaRPr kumimoji="1" lang="zh-CN" altLang="en-US" sz="2400" b="1"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1" name="文本框 20">
              <a:extLst>
                <a:ext uri="{FF2B5EF4-FFF2-40B4-BE49-F238E27FC236}">
                  <a16:creationId xmlns:a16="http://schemas.microsoft.com/office/drawing/2014/main" id="{48DAD9C9-FEF4-B7A9-0395-9D9259CA5889}"/>
                </a:ext>
              </a:extLst>
            </p:cNvPr>
            <p:cNvSpPr txBox="1"/>
            <p:nvPr/>
          </p:nvSpPr>
          <p:spPr>
            <a:xfrm>
              <a:off x="6272636" y="823968"/>
              <a:ext cx="3629024" cy="461665"/>
            </a:xfrm>
            <a:prstGeom prst="rect">
              <a:avLst/>
            </a:prstGeom>
            <a:noFill/>
          </p:spPr>
          <p:txBody>
            <a:bodyPr wrap="square">
              <a:spAutoFit/>
            </a:bodyPr>
            <a:lstStyle/>
            <a:p>
              <a:pPr algn="ctr"/>
              <a:r>
                <a:rPr lang="zh-CN" altLang="en-US" sz="2400" b="1" dirty="0">
                  <a:solidFill>
                    <a:schemeClr val="accent1"/>
                  </a:solidFill>
                  <a:cs typeface="+mn-ea"/>
                  <a:sym typeface="+mn-lt"/>
                </a:rPr>
                <a:t>研究背景与区域概况</a:t>
              </a:r>
            </a:p>
          </p:txBody>
        </p:sp>
        <p:cxnSp>
          <p:nvCxnSpPr>
            <p:cNvPr id="30" name="直线连接符 29">
              <a:extLst>
                <a:ext uri="{FF2B5EF4-FFF2-40B4-BE49-F238E27FC236}">
                  <a16:creationId xmlns:a16="http://schemas.microsoft.com/office/drawing/2014/main" id="{9F9DFABD-1EEE-B143-1EE2-F57F250D4E1A}"/>
                </a:ext>
              </a:extLst>
            </p:cNvPr>
            <p:cNvCxnSpPr>
              <a:cxnSpLocks/>
            </p:cNvCxnSpPr>
            <p:nvPr/>
          </p:nvCxnSpPr>
          <p:spPr>
            <a:xfrm>
              <a:off x="4986338" y="1428750"/>
              <a:ext cx="5429459"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7" name="组合 36">
            <a:extLst>
              <a:ext uri="{FF2B5EF4-FFF2-40B4-BE49-F238E27FC236}">
                <a16:creationId xmlns:a16="http://schemas.microsoft.com/office/drawing/2014/main" id="{180C81FE-2FEC-FFF5-2633-F2CF7DA28727}"/>
              </a:ext>
            </a:extLst>
          </p:cNvPr>
          <p:cNvGrpSpPr/>
          <p:nvPr/>
        </p:nvGrpSpPr>
        <p:grpSpPr>
          <a:xfrm>
            <a:off x="4866783" y="2813667"/>
            <a:ext cx="5529471" cy="606271"/>
            <a:chOff x="4886326" y="1810222"/>
            <a:chExt cx="5529471" cy="606271"/>
          </a:xfrm>
        </p:grpSpPr>
        <p:sp>
          <p:nvSpPr>
            <p:cNvPr id="17" name="文本框 16">
              <a:extLst>
                <a:ext uri="{FF2B5EF4-FFF2-40B4-BE49-F238E27FC236}">
                  <a16:creationId xmlns:a16="http://schemas.microsoft.com/office/drawing/2014/main" id="{8FCB094E-97EE-9734-D891-55245C76D507}"/>
                </a:ext>
              </a:extLst>
            </p:cNvPr>
            <p:cNvSpPr txBox="1"/>
            <p:nvPr/>
          </p:nvSpPr>
          <p:spPr>
            <a:xfrm>
              <a:off x="4886326" y="1833710"/>
              <a:ext cx="1228725" cy="461665"/>
            </a:xfrm>
            <a:prstGeom prst="rect">
              <a:avLst/>
            </a:prstGeom>
            <a:noFill/>
          </p:spPr>
          <p:txBody>
            <a:bodyPr wrap="square" rtlCol="0">
              <a:spAutoFit/>
            </a:bodyPr>
            <a:lstStyle/>
            <a:p>
              <a:pPr algn="ctr"/>
              <a:r>
                <a:rPr kumimoji="1" lang="en-US" altLang="zh-CN" sz="2400" b="1"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rPr>
                <a:t>02</a:t>
              </a:r>
              <a:endParaRPr kumimoji="1" lang="zh-CN" altLang="en-US" sz="2400" b="1"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文本框 21">
              <a:extLst>
                <a:ext uri="{FF2B5EF4-FFF2-40B4-BE49-F238E27FC236}">
                  <a16:creationId xmlns:a16="http://schemas.microsoft.com/office/drawing/2014/main" id="{A2930025-C6AD-B677-DE4E-8761C3EE4CF4}"/>
                </a:ext>
              </a:extLst>
            </p:cNvPr>
            <p:cNvSpPr txBox="1"/>
            <p:nvPr/>
          </p:nvSpPr>
          <p:spPr>
            <a:xfrm>
              <a:off x="5823890" y="1810222"/>
              <a:ext cx="3601504" cy="461665"/>
            </a:xfrm>
            <a:prstGeom prst="rect">
              <a:avLst/>
            </a:prstGeom>
            <a:noFill/>
          </p:spPr>
          <p:txBody>
            <a:bodyPr wrap="square">
              <a:spAutoFit/>
            </a:bodyPr>
            <a:lstStyle>
              <a:defPPr>
                <a:defRPr lang="zh-CN"/>
              </a:defPPr>
              <a:lvl1pPr>
                <a:defRPr sz="1200">
                  <a:solidFill>
                    <a:schemeClr val="bg1">
                      <a:lumMod val="50000"/>
                    </a:schemeClr>
                  </a:solidFill>
                </a:defRPr>
              </a:lvl1pPr>
            </a:lstStyle>
            <a:p>
              <a:pPr algn="ctr"/>
              <a:r>
                <a:rPr lang="zh-CN" altLang="en-US" sz="2400" b="1" dirty="0">
                  <a:solidFill>
                    <a:schemeClr val="accent1"/>
                  </a:solidFill>
                  <a:cs typeface="+mn-ea"/>
                  <a:sym typeface="+mn-lt"/>
                </a:rPr>
                <a:t>河道演变分析</a:t>
              </a:r>
            </a:p>
          </p:txBody>
        </p:sp>
        <p:cxnSp>
          <p:nvCxnSpPr>
            <p:cNvPr id="31" name="直线连接符 30">
              <a:extLst>
                <a:ext uri="{FF2B5EF4-FFF2-40B4-BE49-F238E27FC236}">
                  <a16:creationId xmlns:a16="http://schemas.microsoft.com/office/drawing/2014/main" id="{8B041240-4618-E0EF-0579-90010263936D}"/>
                </a:ext>
              </a:extLst>
            </p:cNvPr>
            <p:cNvCxnSpPr>
              <a:cxnSpLocks/>
            </p:cNvCxnSpPr>
            <p:nvPr/>
          </p:nvCxnSpPr>
          <p:spPr>
            <a:xfrm>
              <a:off x="4986338" y="2416493"/>
              <a:ext cx="5429459"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8" name="组合 37">
            <a:extLst>
              <a:ext uri="{FF2B5EF4-FFF2-40B4-BE49-F238E27FC236}">
                <a16:creationId xmlns:a16="http://schemas.microsoft.com/office/drawing/2014/main" id="{A41C78D4-DE5E-F184-3A6B-10B3C0DF5C40}"/>
              </a:ext>
            </a:extLst>
          </p:cNvPr>
          <p:cNvGrpSpPr/>
          <p:nvPr/>
        </p:nvGrpSpPr>
        <p:grpSpPr>
          <a:xfrm>
            <a:off x="4866783" y="3739975"/>
            <a:ext cx="5529471" cy="591832"/>
            <a:chOff x="4886326" y="2812404"/>
            <a:chExt cx="5529471" cy="591832"/>
          </a:xfrm>
        </p:grpSpPr>
        <p:sp>
          <p:nvSpPr>
            <p:cNvPr id="18" name="文本框 17">
              <a:extLst>
                <a:ext uri="{FF2B5EF4-FFF2-40B4-BE49-F238E27FC236}">
                  <a16:creationId xmlns:a16="http://schemas.microsoft.com/office/drawing/2014/main" id="{2ED743F1-BD32-6585-AD44-6BC1E55BC72C}"/>
                </a:ext>
              </a:extLst>
            </p:cNvPr>
            <p:cNvSpPr txBox="1"/>
            <p:nvPr/>
          </p:nvSpPr>
          <p:spPr>
            <a:xfrm>
              <a:off x="4886326" y="2812404"/>
              <a:ext cx="1228725" cy="461665"/>
            </a:xfrm>
            <a:prstGeom prst="rect">
              <a:avLst/>
            </a:prstGeom>
            <a:noFill/>
          </p:spPr>
          <p:txBody>
            <a:bodyPr wrap="square" rtlCol="0">
              <a:spAutoFit/>
            </a:bodyPr>
            <a:lstStyle/>
            <a:p>
              <a:pPr algn="ctr"/>
              <a:r>
                <a:rPr kumimoji="1" lang="en-US" altLang="zh-CN" sz="2400" b="1"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rPr>
                <a:t>03</a:t>
              </a:r>
              <a:endParaRPr kumimoji="1" lang="zh-CN" altLang="en-US" sz="2400" b="1"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3" name="文本框 22">
              <a:extLst>
                <a:ext uri="{FF2B5EF4-FFF2-40B4-BE49-F238E27FC236}">
                  <a16:creationId xmlns:a16="http://schemas.microsoft.com/office/drawing/2014/main" id="{1968D114-18BB-5321-4293-1A75ACFD93AA}"/>
                </a:ext>
              </a:extLst>
            </p:cNvPr>
            <p:cNvSpPr txBox="1"/>
            <p:nvPr/>
          </p:nvSpPr>
          <p:spPr>
            <a:xfrm>
              <a:off x="6625857" y="2820381"/>
              <a:ext cx="3325812" cy="461665"/>
            </a:xfrm>
            <a:prstGeom prst="rect">
              <a:avLst/>
            </a:prstGeom>
            <a:noFill/>
          </p:spPr>
          <p:txBody>
            <a:bodyPr wrap="square">
              <a:spAutoFit/>
            </a:bodyPr>
            <a:lstStyle>
              <a:defPPr>
                <a:defRPr lang="zh-CN"/>
              </a:defPPr>
              <a:lvl1pPr>
                <a:defRPr sz="1200">
                  <a:solidFill>
                    <a:schemeClr val="bg1">
                      <a:lumMod val="50000"/>
                    </a:schemeClr>
                  </a:solidFill>
                </a:defRPr>
              </a:lvl1pPr>
            </a:lstStyle>
            <a:p>
              <a:r>
                <a:rPr lang="zh-CN" altLang="en-US" sz="2400" b="1" dirty="0">
                  <a:solidFill>
                    <a:schemeClr val="accent1"/>
                  </a:solidFill>
                  <a:cs typeface="+mn-ea"/>
                  <a:sym typeface="+mn-lt"/>
                </a:rPr>
                <a:t>成因分析</a:t>
              </a:r>
            </a:p>
          </p:txBody>
        </p:sp>
        <p:cxnSp>
          <p:nvCxnSpPr>
            <p:cNvPr id="32" name="直线连接符 31">
              <a:extLst>
                <a:ext uri="{FF2B5EF4-FFF2-40B4-BE49-F238E27FC236}">
                  <a16:creationId xmlns:a16="http://schemas.microsoft.com/office/drawing/2014/main" id="{6DCF6C4F-1DD9-7599-66BA-92EB57CD4925}"/>
                </a:ext>
              </a:extLst>
            </p:cNvPr>
            <p:cNvCxnSpPr>
              <a:cxnSpLocks/>
            </p:cNvCxnSpPr>
            <p:nvPr/>
          </p:nvCxnSpPr>
          <p:spPr>
            <a:xfrm>
              <a:off x="4986338" y="3404236"/>
              <a:ext cx="5429459"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9" name="组合 38">
            <a:extLst>
              <a:ext uri="{FF2B5EF4-FFF2-40B4-BE49-F238E27FC236}">
                <a16:creationId xmlns:a16="http://schemas.microsoft.com/office/drawing/2014/main" id="{FB19488E-9106-113A-99FC-C4748248572D}"/>
              </a:ext>
            </a:extLst>
          </p:cNvPr>
          <p:cNvGrpSpPr/>
          <p:nvPr/>
        </p:nvGrpSpPr>
        <p:grpSpPr>
          <a:xfrm>
            <a:off x="4866783" y="4651844"/>
            <a:ext cx="5529471" cy="600881"/>
            <a:chOff x="4886326" y="3791098"/>
            <a:chExt cx="5529471" cy="600881"/>
          </a:xfrm>
        </p:grpSpPr>
        <p:sp>
          <p:nvSpPr>
            <p:cNvPr id="19" name="文本框 18">
              <a:extLst>
                <a:ext uri="{FF2B5EF4-FFF2-40B4-BE49-F238E27FC236}">
                  <a16:creationId xmlns:a16="http://schemas.microsoft.com/office/drawing/2014/main" id="{BDCF811B-D85A-81F8-2578-4E8857B32458}"/>
                </a:ext>
              </a:extLst>
            </p:cNvPr>
            <p:cNvSpPr txBox="1"/>
            <p:nvPr/>
          </p:nvSpPr>
          <p:spPr>
            <a:xfrm>
              <a:off x="4886326" y="3791098"/>
              <a:ext cx="1228725" cy="461665"/>
            </a:xfrm>
            <a:prstGeom prst="rect">
              <a:avLst/>
            </a:prstGeom>
            <a:noFill/>
          </p:spPr>
          <p:txBody>
            <a:bodyPr wrap="square" rtlCol="0">
              <a:spAutoFit/>
            </a:bodyPr>
            <a:lstStyle/>
            <a:p>
              <a:pPr algn="ctr"/>
              <a:r>
                <a:rPr kumimoji="1" lang="en-US" altLang="zh-CN" sz="2400" b="1"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rPr>
                <a:t>04</a:t>
              </a:r>
              <a:endParaRPr kumimoji="1" lang="zh-CN" altLang="en-US" sz="2400" b="1"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6" name="文本框 25">
              <a:extLst>
                <a:ext uri="{FF2B5EF4-FFF2-40B4-BE49-F238E27FC236}">
                  <a16:creationId xmlns:a16="http://schemas.microsoft.com/office/drawing/2014/main" id="{6EA00770-B936-C19E-F971-FA4AAC65CB2B}"/>
                </a:ext>
              </a:extLst>
            </p:cNvPr>
            <p:cNvSpPr txBox="1"/>
            <p:nvPr/>
          </p:nvSpPr>
          <p:spPr>
            <a:xfrm>
              <a:off x="5943844" y="3800146"/>
              <a:ext cx="3053076" cy="461665"/>
            </a:xfrm>
            <a:prstGeom prst="rect">
              <a:avLst/>
            </a:prstGeom>
            <a:noFill/>
          </p:spPr>
          <p:txBody>
            <a:bodyPr wrap="square">
              <a:spAutoFit/>
            </a:bodyPr>
            <a:lstStyle>
              <a:defPPr>
                <a:defRPr lang="zh-CN"/>
              </a:defPPr>
              <a:lvl1pPr>
                <a:defRPr sz="1200">
                  <a:solidFill>
                    <a:schemeClr val="bg1">
                      <a:lumMod val="50000"/>
                    </a:schemeClr>
                  </a:solidFill>
                </a:defRPr>
              </a:lvl1pPr>
            </a:lstStyle>
            <a:p>
              <a:pPr algn="ctr"/>
              <a:r>
                <a:rPr lang="zh-CN" altLang="en-US" sz="2400" b="1" dirty="0">
                  <a:solidFill>
                    <a:schemeClr val="accent1"/>
                  </a:solidFill>
                  <a:cs typeface="+mn-ea"/>
                  <a:sym typeface="+mn-lt"/>
                </a:rPr>
                <a:t>讨论与结论</a:t>
              </a:r>
            </a:p>
          </p:txBody>
        </p:sp>
        <p:cxnSp>
          <p:nvCxnSpPr>
            <p:cNvPr id="33" name="直线连接符 32">
              <a:extLst>
                <a:ext uri="{FF2B5EF4-FFF2-40B4-BE49-F238E27FC236}">
                  <a16:creationId xmlns:a16="http://schemas.microsoft.com/office/drawing/2014/main" id="{1DE65675-836A-A7D8-95D1-5E39A8A60B01}"/>
                </a:ext>
              </a:extLst>
            </p:cNvPr>
            <p:cNvCxnSpPr>
              <a:cxnSpLocks/>
            </p:cNvCxnSpPr>
            <p:nvPr/>
          </p:nvCxnSpPr>
          <p:spPr>
            <a:xfrm>
              <a:off x="4986338" y="4391979"/>
              <a:ext cx="5429459" cy="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476685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3214688" cy="6858000"/>
          </a:xfrm>
          <a:prstGeom prst="rect">
            <a:avLst/>
          </a:prstGeom>
          <a:ln>
            <a:noFill/>
          </a:ln>
          <a:effectLst>
            <a:outerShdw blurRad="63500" sx="1000" sy="1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5" name="矩形 14"/>
          <p:cNvSpPr/>
          <p:nvPr/>
        </p:nvSpPr>
        <p:spPr>
          <a:xfrm>
            <a:off x="171451" y="142875"/>
            <a:ext cx="2857500" cy="6557963"/>
          </a:xfrm>
          <a:prstGeom prst="rect">
            <a:avLst/>
          </a:prstGeom>
          <a:noFill/>
          <a:ln>
            <a:solidFill>
              <a:schemeClr val="bg1"/>
            </a:solidFill>
          </a:ln>
          <a:effectLst>
            <a:outerShdw blurRad="63500" sx="101000" sy="101000" algn="ctr" rotWithShape="0">
              <a:schemeClr val="bg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 name="直线连接符 4"/>
          <p:cNvCxnSpPr/>
          <p:nvPr/>
        </p:nvCxnSpPr>
        <p:spPr>
          <a:xfrm>
            <a:off x="642938" y="2928938"/>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6" name="直线连接符 5"/>
          <p:cNvCxnSpPr/>
          <p:nvPr/>
        </p:nvCxnSpPr>
        <p:spPr>
          <a:xfrm>
            <a:off x="642937" y="3924300"/>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701459" y="3134232"/>
            <a:ext cx="2009281" cy="584775"/>
          </a:xfrm>
          <a:prstGeom prst="rect">
            <a:avLst/>
          </a:prstGeom>
          <a:noFill/>
        </p:spPr>
        <p:txBody>
          <a:bodyPr wrap="square" rtlCol="0">
            <a:spAutoFit/>
          </a:bodyPr>
          <a:lstStyle/>
          <a:p>
            <a:r>
              <a:rPr kumimoji="1" lang="zh-CN" altLang="en-US"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第一部分</a:t>
            </a:r>
          </a:p>
        </p:txBody>
      </p:sp>
      <p:sp>
        <p:nvSpPr>
          <p:cNvPr id="21" name="文本框 20"/>
          <p:cNvSpPr txBox="1"/>
          <p:nvPr/>
        </p:nvSpPr>
        <p:spPr>
          <a:xfrm>
            <a:off x="4345229" y="2967335"/>
            <a:ext cx="7218464" cy="923330"/>
          </a:xfrm>
          <a:prstGeom prst="rect">
            <a:avLst/>
          </a:prstGeom>
          <a:noFill/>
        </p:spPr>
        <p:txBody>
          <a:bodyPr wrap="square">
            <a:spAutoFit/>
          </a:bodyPr>
          <a:lstStyle/>
          <a:p>
            <a:r>
              <a:rPr lang="zh-CN" altLang="en-US" sz="5400" b="1" i="0" dirty="0">
                <a:solidFill>
                  <a:srgbClr val="060607"/>
                </a:solidFill>
                <a:effectLst/>
                <a:highlight>
                  <a:srgbClr val="FFFFFF"/>
                </a:highlight>
                <a:latin typeface="微软雅黑" panose="020B0503020204020204" pitchFamily="34" charset="-122"/>
                <a:ea typeface="微软雅黑" panose="020B0503020204020204" pitchFamily="34" charset="-122"/>
              </a:rPr>
              <a:t>研究背景与区域概况</a:t>
            </a:r>
            <a:endParaRPr lang="zh-CN" altLang="en-US" sz="5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endParaRPr>
          </a:p>
        </p:txBody>
      </p:sp>
      <p:sp>
        <p:nvSpPr>
          <p:cNvPr id="7" name="矩形 6">
            <a:extLst>
              <a:ext uri="{FF2B5EF4-FFF2-40B4-BE49-F238E27FC236}">
                <a16:creationId xmlns:a16="http://schemas.microsoft.com/office/drawing/2014/main" id="{028AD93C-0ED4-E620-7DF0-F647C1907C88}"/>
              </a:ext>
            </a:extLst>
          </p:cNvPr>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562170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0FFD0EB2-8221-3488-3064-2CF86B34DFA1}"/>
              </a:ext>
            </a:extLst>
          </p:cNvPr>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矩形 9">
            <a:extLst>
              <a:ext uri="{FF2B5EF4-FFF2-40B4-BE49-F238E27FC236}">
                <a16:creationId xmlns:a16="http://schemas.microsoft.com/office/drawing/2014/main" id="{AE9C3707-5C3D-A8E1-219F-21628CDEE3C4}"/>
              </a:ext>
            </a:extLst>
          </p:cNvPr>
          <p:cNvSpPr/>
          <p:nvPr/>
        </p:nvSpPr>
        <p:spPr>
          <a:xfrm>
            <a:off x="0" y="1824385"/>
            <a:ext cx="12192000" cy="4696990"/>
          </a:xfrm>
          <a:prstGeom prst="rect">
            <a:avLst/>
          </a:prstGeom>
          <a:solidFill>
            <a:schemeClr val="accent1">
              <a:alpha val="1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2" name="直线连接符 41">
            <a:extLst>
              <a:ext uri="{FF2B5EF4-FFF2-40B4-BE49-F238E27FC236}">
                <a16:creationId xmlns:a16="http://schemas.microsoft.com/office/drawing/2014/main" id="{9286EF0E-A9BF-DD50-84BF-2F583FD00084}"/>
              </a:ext>
            </a:extLst>
          </p:cNvPr>
          <p:cNvCxnSpPr>
            <a:cxnSpLocks/>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3" name="组合 42">
            <a:extLst>
              <a:ext uri="{FF2B5EF4-FFF2-40B4-BE49-F238E27FC236}">
                <a16:creationId xmlns:a16="http://schemas.microsoft.com/office/drawing/2014/main" id="{4656F4C3-BF66-37AB-9DC6-44EA3DE40510}"/>
              </a:ext>
            </a:extLst>
          </p:cNvPr>
          <p:cNvGrpSpPr/>
          <p:nvPr/>
        </p:nvGrpSpPr>
        <p:grpSpPr>
          <a:xfrm>
            <a:off x="142240" y="34710"/>
            <a:ext cx="698636" cy="567692"/>
            <a:chOff x="5054053" y="1102083"/>
            <a:chExt cx="600038" cy="517327"/>
          </a:xfrm>
        </p:grpSpPr>
        <p:grpSp>
          <p:nvGrpSpPr>
            <p:cNvPr id="44" name="组合 43">
              <a:extLst>
                <a:ext uri="{FF2B5EF4-FFF2-40B4-BE49-F238E27FC236}">
                  <a16:creationId xmlns:a16="http://schemas.microsoft.com/office/drawing/2014/main" id="{687DE243-DC0D-2113-BFA9-E5CF3262D229}"/>
                </a:ext>
              </a:extLst>
            </p:cNvPr>
            <p:cNvGrpSpPr/>
            <p:nvPr/>
          </p:nvGrpSpPr>
          <p:grpSpPr>
            <a:xfrm>
              <a:off x="5152651" y="1143792"/>
              <a:ext cx="495792" cy="475618"/>
              <a:chOff x="1081651" y="2284965"/>
              <a:chExt cx="747694" cy="617148"/>
            </a:xfrm>
          </p:grpSpPr>
          <p:sp>
            <p:nvSpPr>
              <p:cNvPr id="46" name="矩形 45">
                <a:extLst>
                  <a:ext uri="{FF2B5EF4-FFF2-40B4-BE49-F238E27FC236}">
                    <a16:creationId xmlns:a16="http://schemas.microsoft.com/office/drawing/2014/main" id="{553BC5A0-F2A3-F44C-E175-2F2337E4212F}"/>
                  </a:ext>
                </a:extLst>
              </p:cNvPr>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cs typeface="+mn-cs"/>
                  <a:sym typeface="Noto Serif CJK SC" panose="02020400000000000000" pitchFamily="18" charset="-122"/>
                </a:endParaRPr>
              </a:p>
            </p:txBody>
          </p:sp>
          <p:sp>
            <p:nvSpPr>
              <p:cNvPr id="47" name="矩形 46">
                <a:extLst>
                  <a:ext uri="{FF2B5EF4-FFF2-40B4-BE49-F238E27FC236}">
                    <a16:creationId xmlns:a16="http://schemas.microsoft.com/office/drawing/2014/main" id="{920ACC49-438B-2944-98BB-7317250E4DB3}"/>
                  </a:ext>
                </a:extLst>
              </p:cNvPr>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sym typeface="Noto Serif CJK SC" panose="02020400000000000000" pitchFamily="18" charset="-122"/>
                </a:endParaRPr>
              </a:p>
            </p:txBody>
          </p:sp>
        </p:grpSp>
        <p:sp>
          <p:nvSpPr>
            <p:cNvPr id="45" name="矩形 44">
              <a:extLst>
                <a:ext uri="{FF2B5EF4-FFF2-40B4-BE49-F238E27FC236}">
                  <a16:creationId xmlns:a16="http://schemas.microsoft.com/office/drawing/2014/main" id="{C67C7013-E128-F02F-874F-9939E68043B2}"/>
                </a:ext>
              </a:extLst>
            </p:cNvPr>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a:t>
              </a:r>
              <a:r>
                <a:rPr kumimoji="0" lang="en-US" altLang="zh-CN"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rPr>
                <a:t>1</a:t>
              </a:r>
              <a:endParaRPr kumimoji="0" lang="zh-CN" altLang="en-US"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48" name="文本框 47">
            <a:extLst>
              <a:ext uri="{FF2B5EF4-FFF2-40B4-BE49-F238E27FC236}">
                <a16:creationId xmlns:a16="http://schemas.microsoft.com/office/drawing/2014/main" id="{289D95AB-0EF5-8F39-27CE-3A9191F657B9}"/>
              </a:ext>
            </a:extLst>
          </p:cNvPr>
          <p:cNvSpPr txBox="1"/>
          <p:nvPr/>
        </p:nvSpPr>
        <p:spPr>
          <a:xfrm>
            <a:off x="906713" y="133890"/>
            <a:ext cx="3050925" cy="369332"/>
          </a:xfrm>
          <a:prstGeom prst="rect">
            <a:avLst/>
          </a:prstGeom>
          <a:noFill/>
        </p:spPr>
        <p:txBody>
          <a:bodyPr wrap="square">
            <a:spAutoFit/>
          </a:bodyPr>
          <a:lstStyle/>
          <a:p>
            <a:pPr>
              <a:tabLst>
                <a:tab pos="1428144" algn="l"/>
              </a:tabLst>
            </a:pPr>
            <a:r>
              <a:rPr lang="zh-CN" altLang="en-US" sz="1800" b="1" kern="100"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研究背景</a:t>
            </a:r>
            <a:endParaRPr lang="zh-CN" altLang="en-US" sz="1800"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endParaRPr>
          </a:p>
        </p:txBody>
      </p:sp>
      <p:sp>
        <p:nvSpPr>
          <p:cNvPr id="4" name="文本框 3">
            <a:extLst>
              <a:ext uri="{FF2B5EF4-FFF2-40B4-BE49-F238E27FC236}">
                <a16:creationId xmlns:a16="http://schemas.microsoft.com/office/drawing/2014/main" id="{22E62D14-B3E6-9613-C2E9-1B0B4E82AC3B}"/>
              </a:ext>
            </a:extLst>
          </p:cNvPr>
          <p:cNvSpPr txBox="1"/>
          <p:nvPr/>
        </p:nvSpPr>
        <p:spPr>
          <a:xfrm>
            <a:off x="363165" y="905691"/>
            <a:ext cx="11244943" cy="1015663"/>
          </a:xfrm>
          <a:prstGeom prst="rect">
            <a:avLst/>
          </a:prstGeom>
          <a:noFill/>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河流形态是河道特征的重要体现，其结构演变与环境变化以及洪涝灾害有着直接的关联。随着全球变化研究的深入，大河流域系统中的长时间尺度下高时空分辨率的河流形态分析成为研究热点 </a:t>
            </a:r>
            <a:br>
              <a:rPr lang="zh-CN" altLang="en-US" sz="2000" b="1" dirty="0">
                <a:solidFill>
                  <a:srgbClr val="060607"/>
                </a:solidFill>
                <a:latin typeface="微软雅黑" panose="020B0503020204020204" pitchFamily="34" charset="-122"/>
                <a:ea typeface="微软雅黑" panose="020B0503020204020204" pitchFamily="34" charset="-122"/>
              </a:rPr>
            </a:br>
            <a:endParaRPr lang="zh-CN" altLang="en-US" sz="2000" b="1" dirty="0">
              <a:solidFill>
                <a:srgbClr val="060607"/>
              </a:solidFill>
              <a:latin typeface="微软雅黑" panose="020B0503020204020204" pitchFamily="34" charset="-122"/>
              <a:ea typeface="微软雅黑" panose="020B0503020204020204" pitchFamily="34" charset="-122"/>
            </a:endParaRPr>
          </a:p>
        </p:txBody>
      </p:sp>
      <p:pic>
        <p:nvPicPr>
          <p:cNvPr id="12" name="图片 11">
            <a:extLst>
              <a:ext uri="{FF2B5EF4-FFF2-40B4-BE49-F238E27FC236}">
                <a16:creationId xmlns:a16="http://schemas.microsoft.com/office/drawing/2014/main" id="{8894F996-CD38-BF61-1AE6-B31CA19E9AD7}"/>
              </a:ext>
            </a:extLst>
          </p:cNvPr>
          <p:cNvPicPr>
            <a:picLocks noChangeAspect="1"/>
          </p:cNvPicPr>
          <p:nvPr/>
        </p:nvPicPr>
        <p:blipFill rotWithShape="1">
          <a:blip r:embed="rId4"/>
          <a:srcRect t="7127"/>
          <a:stretch/>
        </p:blipFill>
        <p:spPr>
          <a:xfrm>
            <a:off x="257040" y="2006384"/>
            <a:ext cx="3405236" cy="2371927"/>
          </a:xfrm>
          <a:prstGeom prst="rect">
            <a:avLst/>
          </a:prstGeom>
          <a:ln>
            <a:noFill/>
          </a:ln>
          <a:effectLst>
            <a:outerShdw blurRad="292100" dist="139700" dir="2700000" algn="tl" rotWithShape="0">
              <a:srgbClr val="333333">
                <a:alpha val="65000"/>
              </a:srgbClr>
            </a:outerShdw>
          </a:effectLst>
        </p:spPr>
      </p:pic>
      <p:sp>
        <p:nvSpPr>
          <p:cNvPr id="14" name="文本框 13">
            <a:extLst>
              <a:ext uri="{FF2B5EF4-FFF2-40B4-BE49-F238E27FC236}">
                <a16:creationId xmlns:a16="http://schemas.microsoft.com/office/drawing/2014/main" id="{3D2CA3E0-8520-3A0D-78BA-8CC4C90B8039}"/>
              </a:ext>
            </a:extLst>
          </p:cNvPr>
          <p:cNvSpPr txBox="1"/>
          <p:nvPr/>
        </p:nvSpPr>
        <p:spPr>
          <a:xfrm>
            <a:off x="4067645" y="2558262"/>
            <a:ext cx="7417218" cy="984885"/>
          </a:xfrm>
          <a:prstGeom prst="rect">
            <a:avLst/>
          </a:prstGeom>
          <a:noFill/>
        </p:spPr>
        <p:txBody>
          <a:bodyPr wrap="square">
            <a:spAutoFit/>
          </a:bodyPr>
          <a:lstStyle/>
          <a:p>
            <a:r>
              <a:rPr lang="zh-CN" altLang="en-US" sz="2000" b="1" dirty="0">
                <a:solidFill>
                  <a:srgbClr val="060607"/>
                </a:solidFill>
                <a:latin typeface="微软雅黑" panose="020B0503020204020204" pitchFamily="34" charset="-122"/>
                <a:ea typeface="微软雅黑" panose="020B0503020204020204" pitchFamily="34" charset="-122"/>
              </a:rPr>
              <a:t>是地球表面冲积平原河流的重要河型之一，曲流河的河道演化对冲积平原的建设与演化起着非常重要的作用 </a:t>
            </a:r>
            <a:br>
              <a:rPr lang="zh-CN" altLang="en-US" dirty="0"/>
            </a:br>
            <a:endParaRPr lang="zh-CN" altLang="en-US" dirty="0"/>
          </a:p>
        </p:txBody>
      </p:sp>
      <p:sp>
        <p:nvSpPr>
          <p:cNvPr id="18" name="文本框 17">
            <a:extLst>
              <a:ext uri="{FF2B5EF4-FFF2-40B4-BE49-F238E27FC236}">
                <a16:creationId xmlns:a16="http://schemas.microsoft.com/office/drawing/2014/main" id="{15561F66-4064-D927-F68D-82360EE56990}"/>
              </a:ext>
            </a:extLst>
          </p:cNvPr>
          <p:cNvSpPr txBox="1"/>
          <p:nvPr/>
        </p:nvSpPr>
        <p:spPr>
          <a:xfrm>
            <a:off x="4157124" y="2006384"/>
            <a:ext cx="956201" cy="400110"/>
          </a:xfrm>
          <a:prstGeom prst="rect">
            <a:avLst/>
          </a:prstGeom>
          <a:solidFill>
            <a:srgbClr val="284E7B"/>
          </a:solid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曲流河</a:t>
            </a:r>
          </a:p>
        </p:txBody>
      </p:sp>
      <p:pic>
        <p:nvPicPr>
          <p:cNvPr id="22" name="图片 21">
            <a:extLst>
              <a:ext uri="{FF2B5EF4-FFF2-40B4-BE49-F238E27FC236}">
                <a16:creationId xmlns:a16="http://schemas.microsoft.com/office/drawing/2014/main" id="{FD15BD50-7ADB-7447-12BD-726B2615F6A9}"/>
              </a:ext>
            </a:extLst>
          </p:cNvPr>
          <p:cNvPicPr>
            <a:picLocks noChangeAspect="1"/>
          </p:cNvPicPr>
          <p:nvPr/>
        </p:nvPicPr>
        <p:blipFill>
          <a:blip r:embed="rId5"/>
          <a:stretch>
            <a:fillRect/>
          </a:stretch>
        </p:blipFill>
        <p:spPr>
          <a:xfrm>
            <a:off x="257040" y="4511826"/>
            <a:ext cx="3405236" cy="1876033"/>
          </a:xfrm>
          <a:prstGeom prst="rect">
            <a:avLst/>
          </a:prstGeom>
          <a:ln>
            <a:noFill/>
          </a:ln>
          <a:effectLst>
            <a:outerShdw blurRad="292100" dist="139700" dir="2700000" algn="tl" rotWithShape="0">
              <a:srgbClr val="333333">
                <a:alpha val="65000"/>
              </a:srgbClr>
            </a:outerShdw>
          </a:effectLst>
        </p:spPr>
      </p:pic>
      <p:sp>
        <p:nvSpPr>
          <p:cNvPr id="26" name="文本框 25">
            <a:extLst>
              <a:ext uri="{FF2B5EF4-FFF2-40B4-BE49-F238E27FC236}">
                <a16:creationId xmlns:a16="http://schemas.microsoft.com/office/drawing/2014/main" id="{FCC898A9-A3ED-9BE1-FEA4-972C6E968082}"/>
              </a:ext>
            </a:extLst>
          </p:cNvPr>
          <p:cNvSpPr txBox="1"/>
          <p:nvPr/>
        </p:nvSpPr>
        <p:spPr>
          <a:xfrm>
            <a:off x="4157124" y="3402173"/>
            <a:ext cx="2243676" cy="400110"/>
          </a:xfrm>
          <a:prstGeom prst="rect">
            <a:avLst/>
          </a:prstGeom>
          <a:solidFill>
            <a:srgbClr val="284E7B"/>
          </a:solid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河道演化影响因素</a:t>
            </a:r>
          </a:p>
        </p:txBody>
      </p:sp>
      <p:sp>
        <p:nvSpPr>
          <p:cNvPr id="29" name="文本框 28">
            <a:extLst>
              <a:ext uri="{FF2B5EF4-FFF2-40B4-BE49-F238E27FC236}">
                <a16:creationId xmlns:a16="http://schemas.microsoft.com/office/drawing/2014/main" id="{0262207A-C75B-FB85-4301-E42789061EC2}"/>
              </a:ext>
            </a:extLst>
          </p:cNvPr>
          <p:cNvSpPr txBox="1"/>
          <p:nvPr/>
        </p:nvSpPr>
        <p:spPr>
          <a:xfrm>
            <a:off x="4157124" y="4044169"/>
            <a:ext cx="1724298" cy="400110"/>
          </a:xfrm>
          <a:prstGeom prst="rect">
            <a:avLst/>
          </a:prstGeom>
          <a:noFill/>
          <a:ln>
            <a:solidFill>
              <a:schemeClr val="tx1"/>
            </a:solidFill>
          </a:ln>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流域岩石特征 </a:t>
            </a:r>
            <a:endParaRPr lang="zh-CN" altLang="en-US" dirty="0"/>
          </a:p>
        </p:txBody>
      </p:sp>
      <p:sp>
        <p:nvSpPr>
          <p:cNvPr id="30" name="文本框 29">
            <a:extLst>
              <a:ext uri="{FF2B5EF4-FFF2-40B4-BE49-F238E27FC236}">
                <a16:creationId xmlns:a16="http://schemas.microsoft.com/office/drawing/2014/main" id="{BB871558-56A6-7A32-EAFF-DF4434F19F12}"/>
              </a:ext>
            </a:extLst>
          </p:cNvPr>
          <p:cNvSpPr txBox="1"/>
          <p:nvPr/>
        </p:nvSpPr>
        <p:spPr>
          <a:xfrm>
            <a:off x="6843370" y="4061731"/>
            <a:ext cx="1724298" cy="400110"/>
          </a:xfrm>
          <a:prstGeom prst="rect">
            <a:avLst/>
          </a:prstGeom>
          <a:noFill/>
          <a:ln>
            <a:solidFill>
              <a:schemeClr val="tx1"/>
            </a:solidFill>
          </a:ln>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构造作用 </a:t>
            </a:r>
            <a:endParaRPr lang="zh-CN" altLang="en-US" dirty="0"/>
          </a:p>
        </p:txBody>
      </p:sp>
      <p:sp>
        <p:nvSpPr>
          <p:cNvPr id="31" name="文本框 30">
            <a:extLst>
              <a:ext uri="{FF2B5EF4-FFF2-40B4-BE49-F238E27FC236}">
                <a16:creationId xmlns:a16="http://schemas.microsoft.com/office/drawing/2014/main" id="{C1024D2B-AC09-323E-4811-BC6046327427}"/>
              </a:ext>
            </a:extLst>
          </p:cNvPr>
          <p:cNvSpPr txBox="1"/>
          <p:nvPr/>
        </p:nvSpPr>
        <p:spPr>
          <a:xfrm>
            <a:off x="9529617" y="4061731"/>
            <a:ext cx="1724298" cy="400110"/>
          </a:xfrm>
          <a:prstGeom prst="rect">
            <a:avLst/>
          </a:prstGeom>
          <a:noFill/>
          <a:ln>
            <a:solidFill>
              <a:schemeClr val="tx1"/>
            </a:solidFill>
          </a:ln>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流水侵蚀作用 </a:t>
            </a:r>
            <a:endParaRPr lang="zh-CN" altLang="en-US" dirty="0"/>
          </a:p>
        </p:txBody>
      </p:sp>
      <p:sp>
        <p:nvSpPr>
          <p:cNvPr id="32" name="加号 31">
            <a:extLst>
              <a:ext uri="{FF2B5EF4-FFF2-40B4-BE49-F238E27FC236}">
                <a16:creationId xmlns:a16="http://schemas.microsoft.com/office/drawing/2014/main" id="{3AAA4FA2-95C1-25CF-09AD-9F810664A8F4}"/>
              </a:ext>
            </a:extLst>
          </p:cNvPr>
          <p:cNvSpPr/>
          <p:nvPr/>
        </p:nvSpPr>
        <p:spPr>
          <a:xfrm>
            <a:off x="6181822" y="4090880"/>
            <a:ext cx="365760" cy="390652"/>
          </a:xfrm>
          <a:prstGeom prst="mathPlus">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加号 32">
            <a:extLst>
              <a:ext uri="{FF2B5EF4-FFF2-40B4-BE49-F238E27FC236}">
                <a16:creationId xmlns:a16="http://schemas.microsoft.com/office/drawing/2014/main" id="{45296246-BA8B-DA86-55CA-9E4F7485FD54}"/>
              </a:ext>
            </a:extLst>
          </p:cNvPr>
          <p:cNvSpPr/>
          <p:nvPr/>
        </p:nvSpPr>
        <p:spPr>
          <a:xfrm>
            <a:off x="8871249" y="4066460"/>
            <a:ext cx="365760" cy="390652"/>
          </a:xfrm>
          <a:prstGeom prst="mathPlus">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0DEA8809-5051-0883-0B6D-6B8D5279C123}"/>
              </a:ext>
            </a:extLst>
          </p:cNvPr>
          <p:cNvSpPr txBox="1"/>
          <p:nvPr/>
        </p:nvSpPr>
        <p:spPr>
          <a:xfrm>
            <a:off x="11432876" y="3891455"/>
            <a:ext cx="759124" cy="707886"/>
          </a:xfrm>
          <a:prstGeom prst="rect">
            <a:avLst/>
          </a:prstGeom>
          <a:noFill/>
        </p:spPr>
        <p:txBody>
          <a:bodyPr wrap="square" rtlCol="0">
            <a:spAutoFit/>
          </a:bodyPr>
          <a:lstStyle/>
          <a:p>
            <a:r>
              <a:rPr lang="en-US" altLang="zh-CN" sz="4000" dirty="0"/>
              <a:t>…</a:t>
            </a:r>
            <a:endParaRPr lang="zh-CN" altLang="en-US" sz="4000" dirty="0"/>
          </a:p>
        </p:txBody>
      </p:sp>
      <p:sp>
        <p:nvSpPr>
          <p:cNvPr id="35" name="文本框 34">
            <a:extLst>
              <a:ext uri="{FF2B5EF4-FFF2-40B4-BE49-F238E27FC236}">
                <a16:creationId xmlns:a16="http://schemas.microsoft.com/office/drawing/2014/main" id="{F2D7AC12-A57E-3EAD-0261-A76179D4EC30}"/>
              </a:ext>
            </a:extLst>
          </p:cNvPr>
          <p:cNvSpPr txBox="1"/>
          <p:nvPr/>
        </p:nvSpPr>
        <p:spPr>
          <a:xfrm>
            <a:off x="4157124" y="4720977"/>
            <a:ext cx="1724298" cy="400110"/>
          </a:xfrm>
          <a:prstGeom prst="rect">
            <a:avLst/>
          </a:prstGeom>
          <a:solidFill>
            <a:srgbClr val="284E7B"/>
          </a:solidFill>
        </p:spPr>
        <p:txBody>
          <a:bodyPr wrap="square" rtlCol="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河流系统特征</a:t>
            </a:r>
          </a:p>
        </p:txBody>
      </p:sp>
      <p:sp>
        <p:nvSpPr>
          <p:cNvPr id="36" name="文本框 35">
            <a:extLst>
              <a:ext uri="{FF2B5EF4-FFF2-40B4-BE49-F238E27FC236}">
                <a16:creationId xmlns:a16="http://schemas.microsoft.com/office/drawing/2014/main" id="{8FE8B27E-2678-A7DF-4004-06FA2A903D4A}"/>
              </a:ext>
            </a:extLst>
          </p:cNvPr>
          <p:cNvSpPr txBox="1"/>
          <p:nvPr/>
        </p:nvSpPr>
        <p:spPr>
          <a:xfrm>
            <a:off x="4157124" y="5311922"/>
            <a:ext cx="1724298" cy="400110"/>
          </a:xfrm>
          <a:prstGeom prst="rect">
            <a:avLst/>
          </a:prstGeom>
          <a:noFill/>
          <a:ln>
            <a:noFill/>
          </a:ln>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复杂巨系统</a:t>
            </a:r>
            <a:endParaRPr lang="zh-CN" altLang="en-US" dirty="0"/>
          </a:p>
        </p:txBody>
      </p:sp>
      <p:sp>
        <p:nvSpPr>
          <p:cNvPr id="37" name="文本框 36">
            <a:extLst>
              <a:ext uri="{FF2B5EF4-FFF2-40B4-BE49-F238E27FC236}">
                <a16:creationId xmlns:a16="http://schemas.microsoft.com/office/drawing/2014/main" id="{4134DCF5-A17D-42A4-4917-0C75F27F23A2}"/>
              </a:ext>
            </a:extLst>
          </p:cNvPr>
          <p:cNvSpPr txBox="1"/>
          <p:nvPr/>
        </p:nvSpPr>
        <p:spPr>
          <a:xfrm>
            <a:off x="4006924" y="5919828"/>
            <a:ext cx="2024698" cy="400110"/>
          </a:xfrm>
          <a:prstGeom prst="rect">
            <a:avLst/>
          </a:prstGeom>
          <a:noFill/>
          <a:ln>
            <a:noFill/>
          </a:ln>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典型自组织结构</a:t>
            </a:r>
            <a:endParaRPr lang="zh-CN" altLang="en-US" dirty="0"/>
          </a:p>
        </p:txBody>
      </p:sp>
      <p:sp>
        <p:nvSpPr>
          <p:cNvPr id="38" name="箭头: 右 37">
            <a:extLst>
              <a:ext uri="{FF2B5EF4-FFF2-40B4-BE49-F238E27FC236}">
                <a16:creationId xmlns:a16="http://schemas.microsoft.com/office/drawing/2014/main" id="{CDEA9E7A-734C-809A-8932-414A62A2CB8F}"/>
              </a:ext>
            </a:extLst>
          </p:cNvPr>
          <p:cNvSpPr/>
          <p:nvPr/>
        </p:nvSpPr>
        <p:spPr>
          <a:xfrm>
            <a:off x="6181822" y="5631502"/>
            <a:ext cx="365760" cy="253673"/>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a:extLst>
              <a:ext uri="{FF2B5EF4-FFF2-40B4-BE49-F238E27FC236}">
                <a16:creationId xmlns:a16="http://schemas.microsoft.com/office/drawing/2014/main" id="{769D233F-5673-9699-B63A-125386E7ECA3}"/>
              </a:ext>
            </a:extLst>
          </p:cNvPr>
          <p:cNvSpPr txBox="1"/>
          <p:nvPr/>
        </p:nvSpPr>
        <p:spPr>
          <a:xfrm>
            <a:off x="6654246" y="5412028"/>
            <a:ext cx="2845872" cy="984885"/>
          </a:xfrm>
          <a:prstGeom prst="rect">
            <a:avLst/>
          </a:prstGeom>
          <a:noFill/>
        </p:spPr>
        <p:txBody>
          <a:bodyPr wrap="square">
            <a:spAutoFit/>
          </a:bodyPr>
          <a:lstStyle/>
          <a:p>
            <a:r>
              <a:rPr lang="zh-CN" altLang="en-US" sz="2000" b="1" dirty="0">
                <a:solidFill>
                  <a:srgbClr val="060607"/>
                </a:solidFill>
                <a:latin typeface="微软雅黑" panose="020B0503020204020204" pitchFamily="34" charset="-122"/>
                <a:ea typeface="微软雅黑" panose="020B0503020204020204" pitchFamily="34" charset="-122"/>
              </a:rPr>
              <a:t>传统方法难以揭示河流的长度特征和演变趋势 </a:t>
            </a:r>
            <a:br>
              <a:rPr lang="zh-CN" altLang="en-US" dirty="0"/>
            </a:br>
            <a:endParaRPr lang="zh-CN" altLang="en-US" dirty="0"/>
          </a:p>
        </p:txBody>
      </p:sp>
      <p:sp>
        <p:nvSpPr>
          <p:cNvPr id="49" name="文本框 48">
            <a:extLst>
              <a:ext uri="{FF2B5EF4-FFF2-40B4-BE49-F238E27FC236}">
                <a16:creationId xmlns:a16="http://schemas.microsoft.com/office/drawing/2014/main" id="{9CC47D8A-20AF-87A3-BE98-762C0DA20629}"/>
              </a:ext>
            </a:extLst>
          </p:cNvPr>
          <p:cNvSpPr txBox="1"/>
          <p:nvPr/>
        </p:nvSpPr>
        <p:spPr>
          <a:xfrm>
            <a:off x="10024965" y="5681526"/>
            <a:ext cx="1969915" cy="984885"/>
          </a:xfrm>
          <a:prstGeom prst="rect">
            <a:avLst/>
          </a:prstGeom>
          <a:noFill/>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长时间序列河流遥感影像</a:t>
            </a:r>
            <a:br>
              <a:rPr lang="zh-CN" altLang="en-US" dirty="0"/>
            </a:br>
            <a:endParaRPr lang="zh-CN" altLang="en-US" dirty="0"/>
          </a:p>
        </p:txBody>
      </p:sp>
      <p:sp>
        <p:nvSpPr>
          <p:cNvPr id="50" name="箭头: 右 49">
            <a:extLst>
              <a:ext uri="{FF2B5EF4-FFF2-40B4-BE49-F238E27FC236}">
                <a16:creationId xmlns:a16="http://schemas.microsoft.com/office/drawing/2014/main" id="{43803C6A-8D49-6048-8012-551F1E23FA81}"/>
              </a:ext>
            </a:extLst>
          </p:cNvPr>
          <p:cNvSpPr/>
          <p:nvPr/>
        </p:nvSpPr>
        <p:spPr>
          <a:xfrm>
            <a:off x="9462086" y="5631502"/>
            <a:ext cx="365760" cy="253673"/>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3C8E34E8-610E-D15C-F9A1-3D2CAFA31846}"/>
              </a:ext>
            </a:extLst>
          </p:cNvPr>
          <p:cNvSpPr txBox="1"/>
          <p:nvPr/>
        </p:nvSpPr>
        <p:spPr>
          <a:xfrm>
            <a:off x="10024964" y="5245066"/>
            <a:ext cx="1969915" cy="400110"/>
          </a:xfrm>
          <a:prstGeom prst="rect">
            <a:avLst/>
          </a:prstGeom>
          <a:noFill/>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历史地图</a:t>
            </a:r>
            <a:endParaRPr lang="zh-CN" altLang="en-US" dirty="0"/>
          </a:p>
        </p:txBody>
      </p:sp>
    </p:spTree>
    <p:extLst>
      <p:ext uri="{BB962C8B-B14F-4D97-AF65-F5344CB8AC3E}">
        <p14:creationId xmlns:p14="http://schemas.microsoft.com/office/powerpoint/2010/main" val="17671174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a:extLst>
              <a:ext uri="{FF2B5EF4-FFF2-40B4-BE49-F238E27FC236}">
                <a16:creationId xmlns:a16="http://schemas.microsoft.com/office/drawing/2014/main" id="{C9B905EF-10BC-9012-6007-C8334B2E8420}"/>
              </a:ext>
            </a:extLst>
          </p:cNvPr>
          <p:cNvSpPr/>
          <p:nvPr/>
        </p:nvSpPr>
        <p:spPr>
          <a:xfrm>
            <a:off x="0" y="1170432"/>
            <a:ext cx="12192000" cy="4806637"/>
          </a:xfrm>
          <a:prstGeom prst="rect">
            <a:avLst/>
          </a:prstGeom>
          <a:solidFill>
            <a:schemeClr val="accent1">
              <a:alpha val="1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矩形 8">
            <a:extLst>
              <a:ext uri="{FF2B5EF4-FFF2-40B4-BE49-F238E27FC236}">
                <a16:creationId xmlns:a16="http://schemas.microsoft.com/office/drawing/2014/main" id="{0FFD0EB2-8221-3488-3064-2CF86B34DFA1}"/>
              </a:ext>
            </a:extLst>
          </p:cNvPr>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2" name="直线连接符 41">
            <a:extLst>
              <a:ext uri="{FF2B5EF4-FFF2-40B4-BE49-F238E27FC236}">
                <a16:creationId xmlns:a16="http://schemas.microsoft.com/office/drawing/2014/main" id="{9286EF0E-A9BF-DD50-84BF-2F583FD00084}"/>
              </a:ext>
            </a:extLst>
          </p:cNvPr>
          <p:cNvCxnSpPr>
            <a:cxnSpLocks/>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3" name="组合 42">
            <a:extLst>
              <a:ext uri="{FF2B5EF4-FFF2-40B4-BE49-F238E27FC236}">
                <a16:creationId xmlns:a16="http://schemas.microsoft.com/office/drawing/2014/main" id="{4656F4C3-BF66-37AB-9DC6-44EA3DE40510}"/>
              </a:ext>
            </a:extLst>
          </p:cNvPr>
          <p:cNvGrpSpPr/>
          <p:nvPr/>
        </p:nvGrpSpPr>
        <p:grpSpPr>
          <a:xfrm>
            <a:off x="142240" y="34710"/>
            <a:ext cx="698636" cy="567692"/>
            <a:chOff x="5054053" y="1102083"/>
            <a:chExt cx="600038" cy="517327"/>
          </a:xfrm>
        </p:grpSpPr>
        <p:grpSp>
          <p:nvGrpSpPr>
            <p:cNvPr id="44" name="组合 43">
              <a:extLst>
                <a:ext uri="{FF2B5EF4-FFF2-40B4-BE49-F238E27FC236}">
                  <a16:creationId xmlns:a16="http://schemas.microsoft.com/office/drawing/2014/main" id="{687DE243-DC0D-2113-BFA9-E5CF3262D229}"/>
                </a:ext>
              </a:extLst>
            </p:cNvPr>
            <p:cNvGrpSpPr/>
            <p:nvPr/>
          </p:nvGrpSpPr>
          <p:grpSpPr>
            <a:xfrm>
              <a:off x="5152651" y="1143792"/>
              <a:ext cx="495792" cy="475618"/>
              <a:chOff x="1081651" y="2284965"/>
              <a:chExt cx="747694" cy="617148"/>
            </a:xfrm>
          </p:grpSpPr>
          <p:sp>
            <p:nvSpPr>
              <p:cNvPr id="46" name="矩形 45">
                <a:extLst>
                  <a:ext uri="{FF2B5EF4-FFF2-40B4-BE49-F238E27FC236}">
                    <a16:creationId xmlns:a16="http://schemas.microsoft.com/office/drawing/2014/main" id="{553BC5A0-F2A3-F44C-E175-2F2337E4212F}"/>
                  </a:ext>
                </a:extLst>
              </p:cNvPr>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cs typeface="+mn-cs"/>
                  <a:sym typeface="Noto Serif CJK SC" panose="02020400000000000000" pitchFamily="18" charset="-122"/>
                </a:endParaRPr>
              </a:p>
            </p:txBody>
          </p:sp>
          <p:sp>
            <p:nvSpPr>
              <p:cNvPr id="47" name="矩形 46">
                <a:extLst>
                  <a:ext uri="{FF2B5EF4-FFF2-40B4-BE49-F238E27FC236}">
                    <a16:creationId xmlns:a16="http://schemas.microsoft.com/office/drawing/2014/main" id="{920ACC49-438B-2944-98BB-7317250E4DB3}"/>
                  </a:ext>
                </a:extLst>
              </p:cNvPr>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sym typeface="Noto Serif CJK SC" panose="02020400000000000000" pitchFamily="18" charset="-122"/>
                </a:endParaRPr>
              </a:p>
            </p:txBody>
          </p:sp>
        </p:grpSp>
        <p:sp>
          <p:nvSpPr>
            <p:cNvPr id="45" name="矩形 44">
              <a:extLst>
                <a:ext uri="{FF2B5EF4-FFF2-40B4-BE49-F238E27FC236}">
                  <a16:creationId xmlns:a16="http://schemas.microsoft.com/office/drawing/2014/main" id="{C67C7013-E128-F02F-874F-9939E68043B2}"/>
                </a:ext>
              </a:extLst>
            </p:cNvPr>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1.2</a:t>
              </a:r>
              <a:endParaRPr kumimoji="0" lang="zh-CN" altLang="en-US"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48" name="文本框 47">
            <a:extLst>
              <a:ext uri="{FF2B5EF4-FFF2-40B4-BE49-F238E27FC236}">
                <a16:creationId xmlns:a16="http://schemas.microsoft.com/office/drawing/2014/main" id="{289D95AB-0EF5-8F39-27CE-3A9191F657B9}"/>
              </a:ext>
            </a:extLst>
          </p:cNvPr>
          <p:cNvSpPr txBox="1"/>
          <p:nvPr/>
        </p:nvSpPr>
        <p:spPr>
          <a:xfrm>
            <a:off x="906713" y="133890"/>
            <a:ext cx="3050925" cy="369332"/>
          </a:xfrm>
          <a:prstGeom prst="rect">
            <a:avLst/>
          </a:prstGeom>
          <a:noFill/>
        </p:spPr>
        <p:txBody>
          <a:bodyPr wrap="square">
            <a:spAutoFit/>
          </a:bodyPr>
          <a:lstStyle/>
          <a:p>
            <a:pPr>
              <a:tabLst>
                <a:tab pos="1428144" algn="l"/>
              </a:tabLst>
            </a:pPr>
            <a:r>
              <a:rPr lang="zh-CN" altLang="en-US" b="1" i="0" dirty="0">
                <a:solidFill>
                  <a:srgbClr val="060607"/>
                </a:solidFill>
                <a:effectLst/>
                <a:highlight>
                  <a:srgbClr val="FFFFFF"/>
                </a:highlight>
                <a:latin typeface="微软雅黑" panose="020B0503020204020204" pitchFamily="34" charset="-122"/>
                <a:ea typeface="微软雅黑" panose="020B0503020204020204" pitchFamily="34" charset="-122"/>
              </a:rPr>
              <a:t>长江中游地区和荆江段特点</a:t>
            </a:r>
          </a:p>
        </p:txBody>
      </p:sp>
      <p:pic>
        <p:nvPicPr>
          <p:cNvPr id="2" name="图片 1">
            <a:extLst>
              <a:ext uri="{FF2B5EF4-FFF2-40B4-BE49-F238E27FC236}">
                <a16:creationId xmlns:a16="http://schemas.microsoft.com/office/drawing/2014/main" id="{62198422-BB96-10A2-04E4-5372D77CF250}"/>
              </a:ext>
            </a:extLst>
          </p:cNvPr>
          <p:cNvPicPr>
            <a:picLocks noChangeAspect="1"/>
          </p:cNvPicPr>
          <p:nvPr/>
        </p:nvPicPr>
        <p:blipFill>
          <a:blip r:embed="rId3"/>
          <a:stretch>
            <a:fillRect/>
          </a:stretch>
        </p:blipFill>
        <p:spPr>
          <a:xfrm>
            <a:off x="7615379" y="1963572"/>
            <a:ext cx="4277952" cy="3686271"/>
          </a:xfrm>
          <a:prstGeom prst="rect">
            <a:avLst/>
          </a:prstGeom>
        </p:spPr>
      </p:pic>
      <p:sp>
        <p:nvSpPr>
          <p:cNvPr id="3" name="文本框 2">
            <a:extLst>
              <a:ext uri="{FF2B5EF4-FFF2-40B4-BE49-F238E27FC236}">
                <a16:creationId xmlns:a16="http://schemas.microsoft.com/office/drawing/2014/main" id="{E362924A-2766-7694-5918-7AD5965EDE85}"/>
              </a:ext>
            </a:extLst>
          </p:cNvPr>
          <p:cNvSpPr txBox="1"/>
          <p:nvPr/>
        </p:nvSpPr>
        <p:spPr>
          <a:xfrm>
            <a:off x="8892206" y="1464282"/>
            <a:ext cx="1724298" cy="400110"/>
          </a:xfrm>
          <a:prstGeom prst="rect">
            <a:avLst/>
          </a:prstGeom>
          <a:noFill/>
          <a:ln>
            <a:noFill/>
          </a:ln>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研究区域位置</a:t>
            </a:r>
            <a:endParaRPr lang="zh-CN" altLang="en-US" dirty="0"/>
          </a:p>
        </p:txBody>
      </p:sp>
      <p:sp>
        <p:nvSpPr>
          <p:cNvPr id="1032" name="矩形 1031">
            <a:extLst>
              <a:ext uri="{FF2B5EF4-FFF2-40B4-BE49-F238E27FC236}">
                <a16:creationId xmlns:a16="http://schemas.microsoft.com/office/drawing/2014/main" id="{9ED21EF5-82E0-5ECF-29F1-2059A34118E2}"/>
              </a:ext>
            </a:extLst>
          </p:cNvPr>
          <p:cNvSpPr/>
          <p:nvPr/>
        </p:nvSpPr>
        <p:spPr>
          <a:xfrm>
            <a:off x="254038" y="2905165"/>
            <a:ext cx="6943785" cy="2308498"/>
          </a:xfrm>
          <a:prstGeom prst="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f</a:t>
            </a:r>
            <a:endParaRPr kumimoji="1" lang="zh-CN" altLang="en-US" dirty="0"/>
          </a:p>
        </p:txBody>
      </p:sp>
      <p:sp>
        <p:nvSpPr>
          <p:cNvPr id="1033" name="矩形 1032">
            <a:extLst>
              <a:ext uri="{FF2B5EF4-FFF2-40B4-BE49-F238E27FC236}">
                <a16:creationId xmlns:a16="http://schemas.microsoft.com/office/drawing/2014/main" id="{49E712CB-812B-DC8D-60B8-C6D16863EE69}"/>
              </a:ext>
            </a:extLst>
          </p:cNvPr>
          <p:cNvSpPr/>
          <p:nvPr/>
        </p:nvSpPr>
        <p:spPr>
          <a:xfrm>
            <a:off x="254038" y="794413"/>
            <a:ext cx="6943785" cy="2016057"/>
          </a:xfrm>
          <a:prstGeom prst="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f</a:t>
            </a:r>
            <a:endParaRPr kumimoji="1" lang="zh-CN" altLang="en-US" dirty="0"/>
          </a:p>
        </p:txBody>
      </p:sp>
      <p:sp>
        <p:nvSpPr>
          <p:cNvPr id="1034" name="文本框 1033">
            <a:extLst>
              <a:ext uri="{FF2B5EF4-FFF2-40B4-BE49-F238E27FC236}">
                <a16:creationId xmlns:a16="http://schemas.microsoft.com/office/drawing/2014/main" id="{B31BC5D0-2E6E-0754-77F8-CD8BA928F9B9}"/>
              </a:ext>
            </a:extLst>
          </p:cNvPr>
          <p:cNvSpPr txBox="1"/>
          <p:nvPr/>
        </p:nvSpPr>
        <p:spPr>
          <a:xfrm>
            <a:off x="336245" y="889108"/>
            <a:ext cx="3050202" cy="400110"/>
          </a:xfrm>
          <a:prstGeom prst="rect">
            <a:avLst/>
          </a:prstGeom>
          <a:noFill/>
        </p:spPr>
        <p:txBody>
          <a:bodyPr wrap="square" rtlCol="0">
            <a:spAutoFit/>
          </a:bodyPr>
          <a:lstStyle/>
          <a:p>
            <a:r>
              <a:rPr lang="zh-CN" altLang="en-US" sz="2000" b="1" dirty="0">
                <a:solidFill>
                  <a:srgbClr val="284E7B"/>
                </a:solidFill>
                <a:latin typeface="微软雅黑" panose="020B0503020204020204" pitchFamily="34" charset="-122"/>
                <a:ea typeface="微软雅黑" panose="020B0503020204020204" pitchFamily="34" charset="-122"/>
              </a:rPr>
              <a:t>研究区域地理位置与特点</a:t>
            </a:r>
          </a:p>
        </p:txBody>
      </p:sp>
      <p:pic>
        <p:nvPicPr>
          <p:cNvPr id="1035" name="图片 1034">
            <a:extLst>
              <a:ext uri="{FF2B5EF4-FFF2-40B4-BE49-F238E27FC236}">
                <a16:creationId xmlns:a16="http://schemas.microsoft.com/office/drawing/2014/main" id="{183973BA-7B64-CC8E-4AA3-9DED9F274C0F}"/>
              </a:ext>
            </a:extLst>
          </p:cNvPr>
          <p:cNvPicPr>
            <a:picLocks noChangeAspect="1"/>
          </p:cNvPicPr>
          <p:nvPr/>
        </p:nvPicPr>
        <p:blipFill>
          <a:blip r:embed="rId4"/>
          <a:stretch>
            <a:fillRect/>
          </a:stretch>
        </p:blipFill>
        <p:spPr>
          <a:xfrm>
            <a:off x="4932018" y="1004408"/>
            <a:ext cx="1516075" cy="1673783"/>
          </a:xfrm>
          <a:prstGeom prst="rect">
            <a:avLst/>
          </a:prstGeom>
        </p:spPr>
      </p:pic>
      <p:sp>
        <p:nvSpPr>
          <p:cNvPr id="1036" name="文本框 1035">
            <a:extLst>
              <a:ext uri="{FF2B5EF4-FFF2-40B4-BE49-F238E27FC236}">
                <a16:creationId xmlns:a16="http://schemas.microsoft.com/office/drawing/2014/main" id="{1400CF4E-BAEE-653D-5C87-B433634524C5}"/>
              </a:ext>
            </a:extLst>
          </p:cNvPr>
          <p:cNvSpPr txBox="1"/>
          <p:nvPr/>
        </p:nvSpPr>
        <p:spPr>
          <a:xfrm>
            <a:off x="336245" y="1388347"/>
            <a:ext cx="6111848" cy="646331"/>
          </a:xfrm>
          <a:prstGeom prst="rect">
            <a:avLst/>
          </a:prstGeom>
          <a:noFill/>
        </p:spPr>
        <p:txBody>
          <a:bodyPr wrap="square">
            <a:spAutoFit/>
          </a:bodyPr>
          <a:lstStyle/>
          <a:p>
            <a:r>
              <a:rPr lang="zh-CN" altLang="en-US" b="1" dirty="0">
                <a:solidFill>
                  <a:srgbClr val="060607"/>
                </a:solidFill>
                <a:latin typeface="微软雅黑" panose="020B0503020204020204" pitchFamily="34" charset="-122"/>
                <a:ea typeface="微软雅黑" panose="020B0503020204020204" pitchFamily="34" charset="-122"/>
              </a:rPr>
              <a:t>长江中游地区：</a:t>
            </a:r>
            <a:endParaRPr lang="en-US" altLang="zh-CN" b="1" dirty="0">
              <a:solidFill>
                <a:srgbClr val="060607"/>
              </a:solidFill>
              <a:latin typeface="微软雅黑" panose="020B0503020204020204" pitchFamily="34" charset="-122"/>
              <a:ea typeface="微软雅黑" panose="020B0503020204020204" pitchFamily="34" charset="-122"/>
            </a:endParaRPr>
          </a:p>
          <a:p>
            <a:r>
              <a:rPr lang="zh-CN" altLang="en-US" dirty="0">
                <a:solidFill>
                  <a:srgbClr val="060607"/>
                </a:solidFill>
                <a:latin typeface="黑体" panose="02010609060101010101" pitchFamily="49" charset="-122"/>
                <a:ea typeface="黑体" panose="02010609060101010101" pitchFamily="49" charset="-122"/>
              </a:rPr>
              <a:t>中国地形第二阶梯向第三阶梯的过渡地带</a:t>
            </a:r>
          </a:p>
        </p:txBody>
      </p:sp>
      <p:sp>
        <p:nvSpPr>
          <p:cNvPr id="1037" name="文本框 1036">
            <a:extLst>
              <a:ext uri="{FF2B5EF4-FFF2-40B4-BE49-F238E27FC236}">
                <a16:creationId xmlns:a16="http://schemas.microsoft.com/office/drawing/2014/main" id="{F7C6AF5A-B76D-80DD-77C8-B63EED44188C}"/>
              </a:ext>
            </a:extLst>
          </p:cNvPr>
          <p:cNvSpPr txBox="1"/>
          <p:nvPr/>
        </p:nvSpPr>
        <p:spPr>
          <a:xfrm>
            <a:off x="336245" y="2034678"/>
            <a:ext cx="6111848" cy="646331"/>
          </a:xfrm>
          <a:prstGeom prst="rect">
            <a:avLst/>
          </a:prstGeom>
          <a:noFill/>
        </p:spPr>
        <p:txBody>
          <a:bodyPr wrap="square">
            <a:spAutoFit/>
          </a:bodyPr>
          <a:lstStyle/>
          <a:p>
            <a:r>
              <a:rPr lang="zh-CN" altLang="en-US" b="1" dirty="0">
                <a:solidFill>
                  <a:srgbClr val="060607"/>
                </a:solidFill>
                <a:latin typeface="微软雅黑" panose="020B0503020204020204" pitchFamily="34" charset="-122"/>
                <a:ea typeface="微软雅黑" panose="020B0503020204020204" pitchFamily="34" charset="-122"/>
              </a:rPr>
              <a:t>地球动力系统：</a:t>
            </a:r>
            <a:endParaRPr lang="en-US" altLang="zh-CN" b="1" dirty="0">
              <a:solidFill>
                <a:srgbClr val="060607"/>
              </a:solidFill>
              <a:latin typeface="微软雅黑" panose="020B0503020204020204" pitchFamily="34" charset="-122"/>
              <a:ea typeface="微软雅黑" panose="020B0503020204020204" pitchFamily="34" charset="-122"/>
            </a:endParaRPr>
          </a:p>
          <a:p>
            <a:r>
              <a:rPr lang="zh-CN" altLang="en-US" dirty="0">
                <a:solidFill>
                  <a:srgbClr val="060607"/>
                </a:solidFill>
                <a:latin typeface="黑体" panose="02010609060101010101" pitchFamily="49" charset="-122"/>
                <a:ea typeface="黑体" panose="02010609060101010101" pitchFamily="49" charset="-122"/>
              </a:rPr>
              <a:t>复杂敏感，影响河流形态</a:t>
            </a:r>
          </a:p>
        </p:txBody>
      </p:sp>
      <p:sp>
        <p:nvSpPr>
          <p:cNvPr id="1038" name="文本框 1037">
            <a:extLst>
              <a:ext uri="{FF2B5EF4-FFF2-40B4-BE49-F238E27FC236}">
                <a16:creationId xmlns:a16="http://schemas.microsoft.com/office/drawing/2014/main" id="{2B9704A7-8D16-3C2F-B584-AEAA0146DC6A}"/>
              </a:ext>
            </a:extLst>
          </p:cNvPr>
          <p:cNvSpPr txBox="1"/>
          <p:nvPr/>
        </p:nvSpPr>
        <p:spPr>
          <a:xfrm>
            <a:off x="330523" y="2985426"/>
            <a:ext cx="6111848" cy="400110"/>
          </a:xfrm>
          <a:prstGeom prst="rect">
            <a:avLst/>
          </a:prstGeom>
          <a:noFill/>
        </p:spPr>
        <p:txBody>
          <a:bodyPr wrap="square">
            <a:spAutoFit/>
          </a:bodyPr>
          <a:lstStyle/>
          <a:p>
            <a:pPr algn="l"/>
            <a:r>
              <a:rPr lang="zh-CN" altLang="en-US" sz="2000" b="1" dirty="0">
                <a:solidFill>
                  <a:srgbClr val="284E7B"/>
                </a:solidFill>
                <a:latin typeface="微软雅黑" panose="020B0503020204020204" pitchFamily="34" charset="-122"/>
                <a:ea typeface="微软雅黑" panose="020B0503020204020204" pitchFamily="34" charset="-122"/>
              </a:rPr>
              <a:t>长江荆江段概述</a:t>
            </a:r>
          </a:p>
        </p:txBody>
      </p:sp>
      <p:sp>
        <p:nvSpPr>
          <p:cNvPr id="1039" name="文本框 1038">
            <a:extLst>
              <a:ext uri="{FF2B5EF4-FFF2-40B4-BE49-F238E27FC236}">
                <a16:creationId xmlns:a16="http://schemas.microsoft.com/office/drawing/2014/main" id="{09F18EB8-7EE8-07AF-4A9D-1D967000B156}"/>
              </a:ext>
            </a:extLst>
          </p:cNvPr>
          <p:cNvSpPr txBox="1"/>
          <p:nvPr/>
        </p:nvSpPr>
        <p:spPr>
          <a:xfrm>
            <a:off x="336245" y="3412455"/>
            <a:ext cx="6111848" cy="646331"/>
          </a:xfrm>
          <a:prstGeom prst="rect">
            <a:avLst/>
          </a:prstGeom>
          <a:noFill/>
        </p:spPr>
        <p:txBody>
          <a:bodyPr wrap="square">
            <a:spAutoFit/>
          </a:bodyPr>
          <a:lstStyle/>
          <a:p>
            <a:r>
              <a:rPr lang="zh-CN" altLang="en-US" b="1" dirty="0">
                <a:solidFill>
                  <a:srgbClr val="060607"/>
                </a:solidFill>
                <a:latin typeface="微软雅黑" panose="020B0503020204020204" pitchFamily="34" charset="-122"/>
                <a:ea typeface="微软雅黑" panose="020B0503020204020204" pitchFamily="34" charset="-122"/>
              </a:rPr>
              <a:t>区域特点：</a:t>
            </a:r>
            <a:r>
              <a:rPr lang="zh-CN" altLang="en-US" dirty="0">
                <a:solidFill>
                  <a:srgbClr val="060607"/>
                </a:solidFill>
                <a:latin typeface="黑体" panose="02010609060101010101" pitchFamily="49" charset="-122"/>
                <a:ea typeface="黑体" panose="02010609060101010101" pitchFamily="49" charset="-122"/>
              </a:rPr>
              <a:t>长江中游受洪水灾害威胁最显著区域</a:t>
            </a:r>
            <a:endParaRPr lang="en-US" altLang="zh-CN" dirty="0">
              <a:solidFill>
                <a:srgbClr val="060607"/>
              </a:solidFill>
              <a:latin typeface="黑体" panose="02010609060101010101" pitchFamily="49" charset="-122"/>
              <a:ea typeface="黑体" panose="02010609060101010101" pitchFamily="49" charset="-122"/>
            </a:endParaRPr>
          </a:p>
          <a:p>
            <a:endParaRPr lang="zh-CN" altLang="en-US" dirty="0">
              <a:solidFill>
                <a:srgbClr val="060607"/>
              </a:solidFill>
              <a:latin typeface="黑体" panose="02010609060101010101" pitchFamily="49" charset="-122"/>
              <a:ea typeface="黑体" panose="02010609060101010101" pitchFamily="49" charset="-122"/>
            </a:endParaRPr>
          </a:p>
        </p:txBody>
      </p:sp>
      <p:sp>
        <p:nvSpPr>
          <p:cNvPr id="1040" name="文本框 1039">
            <a:extLst>
              <a:ext uri="{FF2B5EF4-FFF2-40B4-BE49-F238E27FC236}">
                <a16:creationId xmlns:a16="http://schemas.microsoft.com/office/drawing/2014/main" id="{94593599-4AAF-F442-8C3A-0792FB1EA10C}"/>
              </a:ext>
            </a:extLst>
          </p:cNvPr>
          <p:cNvSpPr txBox="1"/>
          <p:nvPr/>
        </p:nvSpPr>
        <p:spPr>
          <a:xfrm>
            <a:off x="1516194" y="3712219"/>
            <a:ext cx="6111848" cy="369332"/>
          </a:xfrm>
          <a:prstGeom prst="rect">
            <a:avLst/>
          </a:prstGeom>
          <a:noFill/>
        </p:spPr>
        <p:txBody>
          <a:bodyPr wrap="square">
            <a:spAutoFit/>
          </a:bodyPr>
          <a:lstStyle/>
          <a:p>
            <a:r>
              <a:rPr lang="zh-CN" altLang="en-US" b="0" i="0" dirty="0">
                <a:solidFill>
                  <a:srgbClr val="060607"/>
                </a:solidFill>
                <a:effectLst/>
                <a:highlight>
                  <a:srgbClr val="FFFFFF"/>
                </a:highlight>
                <a:latin typeface="黑体" panose="02010609060101010101" pitchFamily="49" charset="-122"/>
                <a:ea typeface="黑体" panose="02010609060101010101" pitchFamily="49" charset="-122"/>
              </a:rPr>
              <a:t>万里长江、险在荆江</a:t>
            </a:r>
            <a:endParaRPr lang="zh-CN" altLang="en-US" dirty="0">
              <a:latin typeface="黑体" panose="02010609060101010101" pitchFamily="49" charset="-122"/>
              <a:ea typeface="黑体" panose="02010609060101010101" pitchFamily="49" charset="-122"/>
            </a:endParaRPr>
          </a:p>
        </p:txBody>
      </p:sp>
      <p:sp>
        <p:nvSpPr>
          <p:cNvPr id="1041" name="文本框 1040">
            <a:extLst>
              <a:ext uri="{FF2B5EF4-FFF2-40B4-BE49-F238E27FC236}">
                <a16:creationId xmlns:a16="http://schemas.microsoft.com/office/drawing/2014/main" id="{365714CB-5F42-BA93-8D97-83FE5DB92144}"/>
              </a:ext>
            </a:extLst>
          </p:cNvPr>
          <p:cNvSpPr txBox="1"/>
          <p:nvPr/>
        </p:nvSpPr>
        <p:spPr>
          <a:xfrm>
            <a:off x="336245" y="4091374"/>
            <a:ext cx="6130136" cy="369332"/>
          </a:xfrm>
          <a:prstGeom prst="rect">
            <a:avLst/>
          </a:prstGeom>
          <a:noFill/>
        </p:spPr>
        <p:txBody>
          <a:bodyPr wrap="square">
            <a:spAutoFit/>
          </a:bodyPr>
          <a:lstStyle/>
          <a:p>
            <a:pPr algn="l"/>
            <a:r>
              <a:rPr lang="zh-CN" altLang="en-US" b="1" dirty="0">
                <a:solidFill>
                  <a:srgbClr val="060607"/>
                </a:solidFill>
                <a:latin typeface="微软雅黑" panose="020B0503020204020204" pitchFamily="34" charset="-122"/>
                <a:ea typeface="微软雅黑" panose="020B0503020204020204" pitchFamily="34" charset="-122"/>
              </a:rPr>
              <a:t>河道分段与特征：</a:t>
            </a:r>
          </a:p>
        </p:txBody>
      </p:sp>
      <p:sp>
        <p:nvSpPr>
          <p:cNvPr id="1042" name="文本框 1041">
            <a:extLst>
              <a:ext uri="{FF2B5EF4-FFF2-40B4-BE49-F238E27FC236}">
                <a16:creationId xmlns:a16="http://schemas.microsoft.com/office/drawing/2014/main" id="{9B21C6CE-5E78-5DD1-3FA1-C654793959DA}"/>
              </a:ext>
            </a:extLst>
          </p:cNvPr>
          <p:cNvSpPr txBox="1"/>
          <p:nvPr/>
        </p:nvSpPr>
        <p:spPr>
          <a:xfrm>
            <a:off x="298669" y="4408833"/>
            <a:ext cx="2731991" cy="369332"/>
          </a:xfrm>
          <a:prstGeom prst="rect">
            <a:avLst/>
          </a:prstGeom>
          <a:noFill/>
        </p:spPr>
        <p:txBody>
          <a:bodyPr wrap="square">
            <a:spAutoFit/>
          </a:bodyPr>
          <a:lstStyle/>
          <a:p>
            <a:r>
              <a:rPr lang="zh-CN" altLang="en-US" dirty="0">
                <a:solidFill>
                  <a:srgbClr val="060607"/>
                </a:solidFill>
                <a:highlight>
                  <a:srgbClr val="FFFFFF"/>
                </a:highlight>
                <a:latin typeface="黑体" panose="02010609060101010101" pitchFamily="49" charset="-122"/>
                <a:ea typeface="黑体" panose="02010609060101010101" pitchFamily="49" charset="-122"/>
              </a:rPr>
              <a:t>上荆江（微弯分汊型河道）</a:t>
            </a:r>
          </a:p>
        </p:txBody>
      </p:sp>
      <p:sp>
        <p:nvSpPr>
          <p:cNvPr id="1043" name="文本框 1042">
            <a:extLst>
              <a:ext uri="{FF2B5EF4-FFF2-40B4-BE49-F238E27FC236}">
                <a16:creationId xmlns:a16="http://schemas.microsoft.com/office/drawing/2014/main" id="{1E2D3D8F-597D-A795-44DD-B0C06E45892E}"/>
              </a:ext>
            </a:extLst>
          </p:cNvPr>
          <p:cNvSpPr txBox="1"/>
          <p:nvPr/>
        </p:nvSpPr>
        <p:spPr>
          <a:xfrm>
            <a:off x="3465558" y="4400136"/>
            <a:ext cx="2731991" cy="369332"/>
          </a:xfrm>
          <a:prstGeom prst="rect">
            <a:avLst/>
          </a:prstGeom>
          <a:noFill/>
        </p:spPr>
        <p:txBody>
          <a:bodyPr wrap="square">
            <a:spAutoFit/>
          </a:bodyPr>
          <a:lstStyle/>
          <a:p>
            <a:r>
              <a:rPr lang="zh-CN" altLang="en-US" dirty="0">
                <a:solidFill>
                  <a:srgbClr val="060607"/>
                </a:solidFill>
                <a:highlight>
                  <a:srgbClr val="FFFFFF"/>
                </a:highlight>
                <a:latin typeface="黑体" panose="02010609060101010101" pitchFamily="49" charset="-122"/>
                <a:ea typeface="黑体" panose="02010609060101010101" pitchFamily="49" charset="-122"/>
              </a:rPr>
              <a:t>下荆江（蜿蜒曲折型河道）</a:t>
            </a:r>
          </a:p>
        </p:txBody>
      </p:sp>
      <p:sp>
        <p:nvSpPr>
          <p:cNvPr id="1044" name="文本框 1043">
            <a:extLst>
              <a:ext uri="{FF2B5EF4-FFF2-40B4-BE49-F238E27FC236}">
                <a16:creationId xmlns:a16="http://schemas.microsoft.com/office/drawing/2014/main" id="{A1049759-C131-E13B-FC16-A79CF72657A8}"/>
              </a:ext>
            </a:extLst>
          </p:cNvPr>
          <p:cNvSpPr txBox="1"/>
          <p:nvPr/>
        </p:nvSpPr>
        <p:spPr>
          <a:xfrm>
            <a:off x="298669" y="4804484"/>
            <a:ext cx="6130136" cy="369332"/>
          </a:xfrm>
          <a:prstGeom prst="rect">
            <a:avLst/>
          </a:prstGeom>
          <a:noFill/>
        </p:spPr>
        <p:txBody>
          <a:bodyPr wrap="square">
            <a:spAutoFit/>
          </a:bodyPr>
          <a:lstStyle/>
          <a:p>
            <a:r>
              <a:rPr lang="zh-CN" altLang="en-US" dirty="0">
                <a:solidFill>
                  <a:srgbClr val="060607"/>
                </a:solidFill>
                <a:highlight>
                  <a:srgbClr val="FFFFFF"/>
                </a:highlight>
                <a:latin typeface="黑体" panose="02010609060101010101" pitchFamily="49" charset="-122"/>
                <a:ea typeface="黑体" panose="02010609060101010101" pitchFamily="49" charset="-122"/>
              </a:rPr>
              <a:t>自湖北枝城至湖南城陵矶，全长约</a:t>
            </a:r>
            <a:r>
              <a:rPr lang="en-US" altLang="zh-CN" dirty="0">
                <a:solidFill>
                  <a:srgbClr val="060607"/>
                </a:solidFill>
                <a:highlight>
                  <a:srgbClr val="FFFFFF"/>
                </a:highlight>
                <a:latin typeface="黑体" panose="02010609060101010101" pitchFamily="49" charset="-122"/>
                <a:ea typeface="黑体" panose="02010609060101010101" pitchFamily="49" charset="-122"/>
              </a:rPr>
              <a:t>360km</a:t>
            </a:r>
            <a:endParaRPr lang="zh-CN" altLang="en-US" dirty="0">
              <a:solidFill>
                <a:srgbClr val="060607"/>
              </a:solidFill>
              <a:highlight>
                <a:srgbClr val="FFFFFF"/>
              </a:highlight>
              <a:latin typeface="黑体" panose="02010609060101010101" pitchFamily="49" charset="-122"/>
              <a:ea typeface="黑体" panose="02010609060101010101" pitchFamily="49" charset="-122"/>
            </a:endParaRPr>
          </a:p>
        </p:txBody>
      </p:sp>
      <p:sp>
        <p:nvSpPr>
          <p:cNvPr id="1045" name="矩形 1044">
            <a:extLst>
              <a:ext uri="{FF2B5EF4-FFF2-40B4-BE49-F238E27FC236}">
                <a16:creationId xmlns:a16="http://schemas.microsoft.com/office/drawing/2014/main" id="{E982EA38-89A8-47CF-23B5-FDB0970853CF}"/>
              </a:ext>
            </a:extLst>
          </p:cNvPr>
          <p:cNvSpPr/>
          <p:nvPr/>
        </p:nvSpPr>
        <p:spPr>
          <a:xfrm>
            <a:off x="254038" y="5339534"/>
            <a:ext cx="6943785" cy="1144825"/>
          </a:xfrm>
          <a:prstGeom prst="rect">
            <a:avLst/>
          </a:prstGeom>
          <a:solidFill>
            <a:schemeClr val="bg1"/>
          </a:solidFill>
          <a:ln>
            <a:noFill/>
          </a:ln>
          <a:effectLst>
            <a:outerShdw blurRad="63500" sx="102000" sy="102000"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f</a:t>
            </a:r>
            <a:endParaRPr kumimoji="1" lang="zh-CN" altLang="en-US" dirty="0"/>
          </a:p>
        </p:txBody>
      </p:sp>
      <p:sp>
        <p:nvSpPr>
          <p:cNvPr id="1046" name="文本框 1045">
            <a:extLst>
              <a:ext uri="{FF2B5EF4-FFF2-40B4-BE49-F238E27FC236}">
                <a16:creationId xmlns:a16="http://schemas.microsoft.com/office/drawing/2014/main" id="{BC6B605A-CA0D-96C0-353F-DBB6593EB31E}"/>
              </a:ext>
            </a:extLst>
          </p:cNvPr>
          <p:cNvSpPr txBox="1"/>
          <p:nvPr/>
        </p:nvSpPr>
        <p:spPr>
          <a:xfrm>
            <a:off x="336245" y="5399315"/>
            <a:ext cx="6130136" cy="400110"/>
          </a:xfrm>
          <a:prstGeom prst="rect">
            <a:avLst/>
          </a:prstGeom>
          <a:noFill/>
        </p:spPr>
        <p:txBody>
          <a:bodyPr wrap="square">
            <a:spAutoFit/>
          </a:bodyPr>
          <a:lstStyle/>
          <a:p>
            <a:pPr algn="l"/>
            <a:r>
              <a:rPr lang="zh-CN" altLang="en-US" sz="2000" b="1" dirty="0">
                <a:solidFill>
                  <a:srgbClr val="284E7B"/>
                </a:solidFill>
                <a:latin typeface="微软雅黑" panose="020B0503020204020204" pitchFamily="34" charset="-122"/>
                <a:ea typeface="微软雅黑" panose="020B0503020204020204" pitchFamily="34" charset="-122"/>
              </a:rPr>
              <a:t>河道演变动态</a:t>
            </a:r>
          </a:p>
        </p:txBody>
      </p:sp>
      <p:sp>
        <p:nvSpPr>
          <p:cNvPr id="1047" name="文本框 1046">
            <a:extLst>
              <a:ext uri="{FF2B5EF4-FFF2-40B4-BE49-F238E27FC236}">
                <a16:creationId xmlns:a16="http://schemas.microsoft.com/office/drawing/2014/main" id="{6ABAB697-22AF-CB49-A507-680FCBDFDB81}"/>
              </a:ext>
            </a:extLst>
          </p:cNvPr>
          <p:cNvSpPr txBox="1"/>
          <p:nvPr/>
        </p:nvSpPr>
        <p:spPr>
          <a:xfrm>
            <a:off x="330523" y="5799425"/>
            <a:ext cx="2140370" cy="923330"/>
          </a:xfrm>
          <a:prstGeom prst="rect">
            <a:avLst/>
          </a:prstGeom>
          <a:noFill/>
        </p:spPr>
        <p:txBody>
          <a:bodyPr wrap="square">
            <a:spAutoFit/>
          </a:bodyPr>
          <a:lstStyle/>
          <a:p>
            <a:r>
              <a:rPr lang="zh-CN" altLang="en-US" dirty="0">
                <a:solidFill>
                  <a:srgbClr val="060607"/>
                </a:solidFill>
                <a:highlight>
                  <a:srgbClr val="FFFFFF"/>
                </a:highlight>
                <a:latin typeface="黑体" panose="02010609060101010101" pitchFamily="49" charset="-122"/>
                <a:ea typeface="黑体" panose="02010609060101010101" pitchFamily="49" charset="-122"/>
              </a:rPr>
              <a:t>演变剧烈区域</a:t>
            </a:r>
            <a:endParaRPr lang="en-US" altLang="zh-CN" dirty="0">
              <a:solidFill>
                <a:srgbClr val="060607"/>
              </a:solidFill>
              <a:highlight>
                <a:srgbClr val="FFFFFF"/>
              </a:highlight>
              <a:latin typeface="黑体" panose="02010609060101010101" pitchFamily="49" charset="-122"/>
              <a:ea typeface="黑体" panose="02010609060101010101" pitchFamily="49" charset="-122"/>
            </a:endParaRPr>
          </a:p>
          <a:p>
            <a:r>
              <a:rPr lang="zh-CN" altLang="en-US" dirty="0">
                <a:solidFill>
                  <a:srgbClr val="060607"/>
                </a:solidFill>
                <a:highlight>
                  <a:srgbClr val="FFFFFF"/>
                </a:highlight>
                <a:latin typeface="黑体" panose="02010609060101010101" pitchFamily="49" charset="-122"/>
                <a:ea typeface="黑体" panose="02010609060101010101" pitchFamily="49" charset="-122"/>
              </a:rPr>
              <a:t>河道摆动频繁</a:t>
            </a:r>
            <a:br>
              <a:rPr lang="zh-CN" altLang="en-US" dirty="0"/>
            </a:br>
            <a:endParaRPr lang="zh-CN" altLang="en-US" dirty="0"/>
          </a:p>
        </p:txBody>
      </p:sp>
      <p:sp>
        <p:nvSpPr>
          <p:cNvPr id="1048" name="箭头: 右 1047">
            <a:extLst>
              <a:ext uri="{FF2B5EF4-FFF2-40B4-BE49-F238E27FC236}">
                <a16:creationId xmlns:a16="http://schemas.microsoft.com/office/drawing/2014/main" id="{685A1C28-1114-6A12-78AC-9BA4E1EB95CC}"/>
              </a:ext>
            </a:extLst>
          </p:cNvPr>
          <p:cNvSpPr/>
          <p:nvPr/>
        </p:nvSpPr>
        <p:spPr>
          <a:xfrm>
            <a:off x="2364498" y="5909788"/>
            <a:ext cx="365760" cy="253673"/>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9" name="文本框 1048">
            <a:extLst>
              <a:ext uri="{FF2B5EF4-FFF2-40B4-BE49-F238E27FC236}">
                <a16:creationId xmlns:a16="http://schemas.microsoft.com/office/drawing/2014/main" id="{F8858DD7-66C4-8D1F-8744-DFAF4212006C}"/>
              </a:ext>
            </a:extLst>
          </p:cNvPr>
          <p:cNvSpPr txBox="1"/>
          <p:nvPr/>
        </p:nvSpPr>
        <p:spPr>
          <a:xfrm>
            <a:off x="3149493" y="5514598"/>
            <a:ext cx="3913090" cy="923330"/>
          </a:xfrm>
          <a:prstGeom prst="rect">
            <a:avLst/>
          </a:prstGeom>
          <a:noFill/>
        </p:spPr>
        <p:txBody>
          <a:bodyPr wrap="square">
            <a:spAutoFit/>
          </a:bodyPr>
          <a:lstStyle/>
          <a:p>
            <a:pPr algn="l">
              <a:buFont typeface="Arial" panose="020B0604020202020204" pitchFamily="34" charset="0"/>
              <a:buChar char="•"/>
            </a:pPr>
            <a:r>
              <a:rPr lang="zh-CN" altLang="en-US" dirty="0">
                <a:solidFill>
                  <a:srgbClr val="060607"/>
                </a:solidFill>
                <a:highlight>
                  <a:srgbClr val="FFFFFF"/>
                </a:highlight>
                <a:latin typeface="黑体" panose="02010609060101010101" pitchFamily="49" charset="-122"/>
                <a:ea typeface="黑体" panose="02010609060101010101" pitchFamily="49" charset="-122"/>
              </a:rPr>
              <a:t> 河道中心线长度减小</a:t>
            </a:r>
          </a:p>
          <a:p>
            <a:pPr algn="l">
              <a:buFont typeface="Arial" panose="020B0604020202020204" pitchFamily="34" charset="0"/>
              <a:buChar char="•"/>
            </a:pPr>
            <a:r>
              <a:rPr lang="zh-CN" altLang="en-US" dirty="0">
                <a:solidFill>
                  <a:srgbClr val="060607"/>
                </a:solidFill>
                <a:highlight>
                  <a:srgbClr val="FFFFFF"/>
                </a:highlight>
                <a:latin typeface="黑体" panose="02010609060101010101" pitchFamily="49" charset="-122"/>
                <a:ea typeface="黑体" panose="02010609060101010101" pitchFamily="49" charset="-122"/>
              </a:rPr>
              <a:t> 河道受冲刷展宽</a:t>
            </a:r>
          </a:p>
          <a:p>
            <a:pPr algn="l">
              <a:buFont typeface="Arial" panose="020B0604020202020204" pitchFamily="34" charset="0"/>
              <a:buChar char="•"/>
            </a:pPr>
            <a:r>
              <a:rPr lang="zh-CN" altLang="en-US" dirty="0">
                <a:solidFill>
                  <a:srgbClr val="060607"/>
                </a:solidFill>
                <a:highlight>
                  <a:srgbClr val="FFFFFF"/>
                </a:highlight>
                <a:latin typeface="黑体" panose="02010609060101010101" pitchFamily="49" charset="-122"/>
                <a:ea typeface="黑体" panose="02010609060101010101" pitchFamily="49" charset="-122"/>
              </a:rPr>
              <a:t> 弯曲减缓</a:t>
            </a:r>
          </a:p>
        </p:txBody>
      </p:sp>
    </p:spTree>
    <p:extLst>
      <p:ext uri="{BB962C8B-B14F-4D97-AF65-F5344CB8AC3E}">
        <p14:creationId xmlns:p14="http://schemas.microsoft.com/office/powerpoint/2010/main" val="4128599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3214688" cy="6858000"/>
          </a:xfrm>
          <a:prstGeom prst="rect">
            <a:avLst/>
          </a:prstGeom>
          <a:ln>
            <a:noFill/>
          </a:ln>
          <a:effectLst>
            <a:outerShdw blurRad="63500" sx="1000" sy="1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5" name="矩形 14"/>
          <p:cNvSpPr/>
          <p:nvPr/>
        </p:nvSpPr>
        <p:spPr>
          <a:xfrm>
            <a:off x="171451" y="142875"/>
            <a:ext cx="2857500" cy="6557963"/>
          </a:xfrm>
          <a:prstGeom prst="rect">
            <a:avLst/>
          </a:prstGeom>
          <a:noFill/>
          <a:ln>
            <a:solidFill>
              <a:schemeClr val="bg1"/>
            </a:solidFill>
          </a:ln>
          <a:effectLst>
            <a:outerShdw blurRad="63500" sx="101000" sy="101000" algn="ctr" rotWithShape="0">
              <a:schemeClr val="bg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 name="直线连接符 4"/>
          <p:cNvCxnSpPr/>
          <p:nvPr/>
        </p:nvCxnSpPr>
        <p:spPr>
          <a:xfrm>
            <a:off x="642938" y="2928938"/>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6" name="直线连接符 5"/>
          <p:cNvCxnSpPr/>
          <p:nvPr/>
        </p:nvCxnSpPr>
        <p:spPr>
          <a:xfrm>
            <a:off x="642937" y="3924300"/>
            <a:ext cx="1914525" cy="0"/>
          </a:xfrm>
          <a:prstGeom prst="line">
            <a:avLst/>
          </a:prstGeom>
          <a:ln>
            <a:solidFill>
              <a:schemeClr val="bg1">
                <a:lumMod val="8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701459" y="3134232"/>
            <a:ext cx="2009281" cy="584775"/>
          </a:xfrm>
          <a:prstGeom prst="rect">
            <a:avLst/>
          </a:prstGeom>
          <a:noFill/>
        </p:spPr>
        <p:txBody>
          <a:bodyPr wrap="square" rtlCol="0">
            <a:spAutoFit/>
          </a:bodyPr>
          <a:lstStyle/>
          <a:p>
            <a:r>
              <a:rPr kumimoji="1" lang="zh-CN" altLang="en-US"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第二部分</a:t>
            </a:r>
          </a:p>
        </p:txBody>
      </p:sp>
      <p:sp>
        <p:nvSpPr>
          <p:cNvPr id="21" name="文本框 20"/>
          <p:cNvSpPr txBox="1"/>
          <p:nvPr/>
        </p:nvSpPr>
        <p:spPr>
          <a:xfrm>
            <a:off x="3744696" y="2551837"/>
            <a:ext cx="7846771" cy="1754326"/>
          </a:xfrm>
          <a:prstGeom prst="rect">
            <a:avLst/>
          </a:prstGeom>
          <a:noFill/>
        </p:spPr>
        <p:txBody>
          <a:bodyPr wrap="square">
            <a:spAutoFit/>
          </a:bodyPr>
          <a:lstStyle/>
          <a:p>
            <a:pPr algn="ctr"/>
            <a:r>
              <a:rPr lang="zh-CN" altLang="en-US" sz="5400" b="1" dirty="0">
                <a:solidFill>
                  <a:srgbClr val="060607"/>
                </a:solidFill>
                <a:highlight>
                  <a:srgbClr val="FFFFFF"/>
                </a:highlight>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基于历史地图与遥感影像的河道演变分析</a:t>
            </a:r>
            <a:endParaRPr lang="zh-CN" altLang="en-US" sz="5400" b="1" dirty="0">
              <a:solidFill>
                <a:schemeClr val="tx1"/>
              </a:solidFill>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endParaRPr>
          </a:p>
        </p:txBody>
      </p:sp>
      <p:sp>
        <p:nvSpPr>
          <p:cNvPr id="7" name="矩形 6">
            <a:extLst>
              <a:ext uri="{FF2B5EF4-FFF2-40B4-BE49-F238E27FC236}">
                <a16:creationId xmlns:a16="http://schemas.microsoft.com/office/drawing/2014/main" id="{028AD93C-0ED4-E620-7DF0-F647C1907C88}"/>
              </a:ext>
            </a:extLst>
          </p:cNvPr>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3969195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DE9051AD-43E6-E908-32EB-17FC4636645E}"/>
              </a:ext>
            </a:extLst>
          </p:cNvPr>
          <p:cNvSpPr/>
          <p:nvPr/>
        </p:nvSpPr>
        <p:spPr>
          <a:xfrm>
            <a:off x="0" y="783358"/>
            <a:ext cx="12192000" cy="738200"/>
          </a:xfrm>
          <a:prstGeom prst="rect">
            <a:avLst/>
          </a:prstGeom>
          <a:solidFill>
            <a:schemeClr val="accent1">
              <a:alpha val="1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9" name="矩形 8">
            <a:extLst>
              <a:ext uri="{FF2B5EF4-FFF2-40B4-BE49-F238E27FC236}">
                <a16:creationId xmlns:a16="http://schemas.microsoft.com/office/drawing/2014/main" id="{0FFD0EB2-8221-3488-3064-2CF86B34DFA1}"/>
              </a:ext>
            </a:extLst>
          </p:cNvPr>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2" name="直线连接符 41">
            <a:extLst>
              <a:ext uri="{FF2B5EF4-FFF2-40B4-BE49-F238E27FC236}">
                <a16:creationId xmlns:a16="http://schemas.microsoft.com/office/drawing/2014/main" id="{9286EF0E-A9BF-DD50-84BF-2F583FD00084}"/>
              </a:ext>
            </a:extLst>
          </p:cNvPr>
          <p:cNvCxnSpPr>
            <a:cxnSpLocks/>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3" name="组合 42">
            <a:extLst>
              <a:ext uri="{FF2B5EF4-FFF2-40B4-BE49-F238E27FC236}">
                <a16:creationId xmlns:a16="http://schemas.microsoft.com/office/drawing/2014/main" id="{4656F4C3-BF66-37AB-9DC6-44EA3DE40510}"/>
              </a:ext>
            </a:extLst>
          </p:cNvPr>
          <p:cNvGrpSpPr/>
          <p:nvPr/>
        </p:nvGrpSpPr>
        <p:grpSpPr>
          <a:xfrm>
            <a:off x="142240" y="34710"/>
            <a:ext cx="698636" cy="567692"/>
            <a:chOff x="5054053" y="1102083"/>
            <a:chExt cx="600038" cy="517327"/>
          </a:xfrm>
        </p:grpSpPr>
        <p:grpSp>
          <p:nvGrpSpPr>
            <p:cNvPr id="44" name="组合 43">
              <a:extLst>
                <a:ext uri="{FF2B5EF4-FFF2-40B4-BE49-F238E27FC236}">
                  <a16:creationId xmlns:a16="http://schemas.microsoft.com/office/drawing/2014/main" id="{687DE243-DC0D-2113-BFA9-E5CF3262D229}"/>
                </a:ext>
              </a:extLst>
            </p:cNvPr>
            <p:cNvGrpSpPr/>
            <p:nvPr/>
          </p:nvGrpSpPr>
          <p:grpSpPr>
            <a:xfrm>
              <a:off x="5152651" y="1143792"/>
              <a:ext cx="495792" cy="475618"/>
              <a:chOff x="1081651" y="2284965"/>
              <a:chExt cx="747694" cy="617148"/>
            </a:xfrm>
          </p:grpSpPr>
          <p:sp>
            <p:nvSpPr>
              <p:cNvPr id="46" name="矩形 45">
                <a:extLst>
                  <a:ext uri="{FF2B5EF4-FFF2-40B4-BE49-F238E27FC236}">
                    <a16:creationId xmlns:a16="http://schemas.microsoft.com/office/drawing/2014/main" id="{553BC5A0-F2A3-F44C-E175-2F2337E4212F}"/>
                  </a:ext>
                </a:extLst>
              </p:cNvPr>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cs typeface="+mn-cs"/>
                  <a:sym typeface="Noto Serif CJK SC" panose="02020400000000000000" pitchFamily="18" charset="-122"/>
                </a:endParaRPr>
              </a:p>
            </p:txBody>
          </p:sp>
          <p:sp>
            <p:nvSpPr>
              <p:cNvPr id="47" name="矩形 46">
                <a:extLst>
                  <a:ext uri="{FF2B5EF4-FFF2-40B4-BE49-F238E27FC236}">
                    <a16:creationId xmlns:a16="http://schemas.microsoft.com/office/drawing/2014/main" id="{920ACC49-438B-2944-98BB-7317250E4DB3}"/>
                  </a:ext>
                </a:extLst>
              </p:cNvPr>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sym typeface="Noto Serif CJK SC" panose="02020400000000000000" pitchFamily="18" charset="-122"/>
                </a:endParaRPr>
              </a:p>
            </p:txBody>
          </p:sp>
        </p:grpSp>
        <p:sp>
          <p:nvSpPr>
            <p:cNvPr id="45" name="矩形 44">
              <a:extLst>
                <a:ext uri="{FF2B5EF4-FFF2-40B4-BE49-F238E27FC236}">
                  <a16:creationId xmlns:a16="http://schemas.microsoft.com/office/drawing/2014/main" id="{C67C7013-E128-F02F-874F-9939E68043B2}"/>
                </a:ext>
              </a:extLst>
            </p:cNvPr>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a:t>
              </a:r>
              <a:r>
                <a:rPr kumimoji="0" lang="en-US" altLang="zh-CN"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rPr>
                <a:t>1</a:t>
              </a:r>
              <a:endParaRPr kumimoji="0" lang="zh-CN" altLang="en-US"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48" name="文本框 47">
            <a:extLst>
              <a:ext uri="{FF2B5EF4-FFF2-40B4-BE49-F238E27FC236}">
                <a16:creationId xmlns:a16="http://schemas.microsoft.com/office/drawing/2014/main" id="{289D95AB-0EF5-8F39-27CE-3A9191F657B9}"/>
              </a:ext>
            </a:extLst>
          </p:cNvPr>
          <p:cNvSpPr txBox="1"/>
          <p:nvPr/>
        </p:nvSpPr>
        <p:spPr>
          <a:xfrm>
            <a:off x="906713" y="133890"/>
            <a:ext cx="3050925" cy="369332"/>
          </a:xfrm>
          <a:prstGeom prst="rect">
            <a:avLst/>
          </a:prstGeom>
          <a:noFill/>
        </p:spPr>
        <p:txBody>
          <a:bodyPr wrap="square">
            <a:spAutoFit/>
          </a:bodyPr>
          <a:lstStyle/>
          <a:p>
            <a:pPr>
              <a:tabLst>
                <a:tab pos="1428144" algn="l"/>
              </a:tabLst>
            </a:pPr>
            <a:r>
              <a:rPr lang="zh-CN" altLang="en-US" sz="1800"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数据资源</a:t>
            </a:r>
          </a:p>
        </p:txBody>
      </p:sp>
      <p:sp>
        <p:nvSpPr>
          <p:cNvPr id="2" name="圆角矩形 19">
            <a:extLst>
              <a:ext uri="{FF2B5EF4-FFF2-40B4-BE49-F238E27FC236}">
                <a16:creationId xmlns:a16="http://schemas.microsoft.com/office/drawing/2014/main" id="{485648B9-1A14-C892-75C4-C73F3AD724FE}"/>
              </a:ext>
            </a:extLst>
          </p:cNvPr>
          <p:cNvSpPr/>
          <p:nvPr/>
        </p:nvSpPr>
        <p:spPr>
          <a:xfrm>
            <a:off x="481577" y="2516429"/>
            <a:ext cx="4946302" cy="3730752"/>
          </a:xfrm>
          <a:prstGeom prst="roundRect">
            <a:avLst/>
          </a:prstGeom>
          <a:solidFill>
            <a:schemeClr val="bg1"/>
          </a:solidFill>
          <a:ln>
            <a:noFill/>
          </a:ln>
          <a:effectLst>
            <a:outerShdw blurRad="63500" sx="101279" sy="101279"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将自上而下的特征金字塔网络（</a:t>
            </a:r>
            <a:r>
              <a:rPr lang="en-US" altLang="zh-CN" sz="1800" kern="100" dirty="0">
                <a:effectLst/>
                <a:latin typeface="Times New Roman" panose="02020603050405020304" pitchFamily="18" charset="0"/>
                <a:ea typeface="宋体" panose="02010600030101010101" pitchFamily="2" charset="-122"/>
              </a:rPr>
              <a:t>FPN</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）和自下而上的金字塔注意力网络（</a:t>
            </a:r>
            <a:r>
              <a:rPr lang="en-US" altLang="zh-CN" sz="1800" kern="100" dirty="0">
                <a:effectLst/>
                <a:latin typeface="Times New Roman" panose="02020603050405020304" pitchFamily="18" charset="0"/>
                <a:ea typeface="宋体" panose="02010600030101010101" pitchFamily="2" charset="-122"/>
              </a:rPr>
              <a:t>PAN</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）相结合</a:t>
            </a:r>
            <a:endParaRPr kumimoji="1" lang="zh-CN" altLang="en-US" dirty="0"/>
          </a:p>
        </p:txBody>
      </p:sp>
      <p:sp>
        <p:nvSpPr>
          <p:cNvPr id="6" name="文本框 5">
            <a:extLst>
              <a:ext uri="{FF2B5EF4-FFF2-40B4-BE49-F238E27FC236}">
                <a16:creationId xmlns:a16="http://schemas.microsoft.com/office/drawing/2014/main" id="{9BB017AA-A1E5-132D-B94B-6D1F23C4517E}"/>
              </a:ext>
            </a:extLst>
          </p:cNvPr>
          <p:cNvSpPr txBox="1"/>
          <p:nvPr/>
        </p:nvSpPr>
        <p:spPr>
          <a:xfrm>
            <a:off x="257040" y="954287"/>
            <a:ext cx="10962699" cy="369332"/>
          </a:xfrm>
          <a:prstGeom prst="rect">
            <a:avLst/>
          </a:prstGeom>
          <a:noFill/>
        </p:spPr>
        <p:txBody>
          <a:bodyPr wrap="square">
            <a:spAutoFit/>
          </a:bodyPr>
          <a:lstStyle/>
          <a:p>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按照时间分为</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20</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世纪</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30</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年代、</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20</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世纪</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50</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年代、</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1978</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年、</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1992</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年、</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2004</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年、</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2014</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年和</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2024</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年</a:t>
            </a:r>
            <a:r>
              <a:rPr lang="en-US" altLang="zh-CN"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7</a:t>
            </a:r>
            <a:r>
              <a:rPr lang="zh-CN" altLang="en-US"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个断面 </a:t>
            </a:r>
            <a:endParaRPr lang="zh-CN" altLang="en-US" sz="1600" dirty="0"/>
          </a:p>
        </p:txBody>
      </p:sp>
      <p:sp>
        <p:nvSpPr>
          <p:cNvPr id="13" name="文本框 12">
            <a:extLst>
              <a:ext uri="{FF2B5EF4-FFF2-40B4-BE49-F238E27FC236}">
                <a16:creationId xmlns:a16="http://schemas.microsoft.com/office/drawing/2014/main" id="{BD234353-1D31-D6FB-991E-3394ABBEBD09}"/>
              </a:ext>
            </a:extLst>
          </p:cNvPr>
          <p:cNvSpPr txBox="1"/>
          <p:nvPr/>
        </p:nvSpPr>
        <p:spPr>
          <a:xfrm>
            <a:off x="1914754" y="1903359"/>
            <a:ext cx="2254910" cy="400110"/>
          </a:xfrm>
          <a:prstGeom prst="rect">
            <a:avLst/>
          </a:prstGeom>
          <a:noFill/>
        </p:spPr>
        <p:txBody>
          <a:bodyPr wrap="square">
            <a:spAutoFit/>
          </a:bodyPr>
          <a:lstStyle/>
          <a:p>
            <a:r>
              <a:rPr lang="zh-CN" altLang="en-US" sz="2000" b="1" dirty="0">
                <a:solidFill>
                  <a:srgbClr val="060607"/>
                </a:solidFill>
                <a:latin typeface="微软雅黑" panose="020B0503020204020204" pitchFamily="34" charset="-122"/>
                <a:ea typeface="微软雅黑" panose="020B0503020204020204" pitchFamily="34" charset="-122"/>
              </a:rPr>
              <a:t>军事地形图资料</a:t>
            </a:r>
          </a:p>
        </p:txBody>
      </p:sp>
      <p:sp>
        <p:nvSpPr>
          <p:cNvPr id="15" name="文本框 14">
            <a:extLst>
              <a:ext uri="{FF2B5EF4-FFF2-40B4-BE49-F238E27FC236}">
                <a16:creationId xmlns:a16="http://schemas.microsoft.com/office/drawing/2014/main" id="{1E00B41A-6BC5-6944-8AC1-370040EABADF}"/>
              </a:ext>
            </a:extLst>
          </p:cNvPr>
          <p:cNvSpPr txBox="1"/>
          <p:nvPr/>
        </p:nvSpPr>
        <p:spPr>
          <a:xfrm>
            <a:off x="706113" y="2890307"/>
            <a:ext cx="4582777" cy="646331"/>
          </a:xfrm>
          <a:prstGeom prst="rect">
            <a:avLst/>
          </a:prstGeom>
          <a:noFill/>
        </p:spPr>
        <p:txBody>
          <a:bodyPr wrap="square">
            <a:spAutoFit/>
          </a:bodyPr>
          <a:lstStyle/>
          <a:p>
            <a:r>
              <a:rPr lang="en-US" altLang="zh-CN" b="1" dirty="0">
                <a:solidFill>
                  <a:srgbClr val="060607"/>
                </a:solidFill>
                <a:latin typeface="微软雅黑" panose="020B0503020204020204" pitchFamily="34" charset="-122"/>
                <a:ea typeface="微软雅黑" panose="020B0503020204020204" pitchFamily="34" charset="-122"/>
              </a:rPr>
              <a:t>20</a:t>
            </a:r>
            <a:r>
              <a:rPr lang="zh-CN" altLang="en-US" b="1" dirty="0">
                <a:solidFill>
                  <a:srgbClr val="060607"/>
                </a:solidFill>
                <a:latin typeface="微软雅黑" panose="020B0503020204020204" pitchFamily="34" charset="-122"/>
                <a:ea typeface="微软雅黑" panose="020B0503020204020204" pitchFamily="34" charset="-122"/>
              </a:rPr>
              <a:t>世纪</a:t>
            </a:r>
            <a:r>
              <a:rPr lang="en-US" altLang="zh-CN" b="1" dirty="0">
                <a:solidFill>
                  <a:srgbClr val="060607"/>
                </a:solidFill>
                <a:latin typeface="微软雅黑" panose="020B0503020204020204" pitchFamily="34" charset="-122"/>
                <a:ea typeface="微软雅黑" panose="020B0503020204020204" pitchFamily="34" charset="-122"/>
              </a:rPr>
              <a:t>30</a:t>
            </a:r>
            <a:r>
              <a:rPr lang="zh-CN" altLang="en-US" b="1" dirty="0">
                <a:solidFill>
                  <a:srgbClr val="060607"/>
                </a:solidFill>
                <a:latin typeface="微软雅黑" panose="020B0503020204020204" pitchFamily="34" charset="-122"/>
                <a:ea typeface="微软雅黑" panose="020B0503020204020204" pitchFamily="34" charset="-122"/>
              </a:rPr>
              <a:t>年代和</a:t>
            </a:r>
            <a:r>
              <a:rPr lang="en-US" altLang="zh-CN" b="1" dirty="0">
                <a:solidFill>
                  <a:srgbClr val="060607"/>
                </a:solidFill>
                <a:latin typeface="微软雅黑" panose="020B0503020204020204" pitchFamily="34" charset="-122"/>
                <a:ea typeface="微软雅黑" panose="020B0503020204020204" pitchFamily="34" charset="-122"/>
              </a:rPr>
              <a:t>20</a:t>
            </a:r>
            <a:r>
              <a:rPr lang="zh-CN" altLang="en-US" b="1" dirty="0">
                <a:solidFill>
                  <a:srgbClr val="060607"/>
                </a:solidFill>
                <a:latin typeface="微软雅黑" panose="020B0503020204020204" pitchFamily="34" charset="-122"/>
                <a:ea typeface="微软雅黑" panose="020B0503020204020204" pitchFamily="34" charset="-122"/>
              </a:rPr>
              <a:t>世纪</a:t>
            </a:r>
            <a:r>
              <a:rPr lang="en-US" altLang="zh-CN" b="1" dirty="0">
                <a:solidFill>
                  <a:srgbClr val="060607"/>
                </a:solidFill>
                <a:latin typeface="微软雅黑" panose="020B0503020204020204" pitchFamily="34" charset="-122"/>
                <a:ea typeface="微软雅黑" panose="020B0503020204020204" pitchFamily="34" charset="-122"/>
              </a:rPr>
              <a:t>50</a:t>
            </a:r>
            <a:r>
              <a:rPr lang="zh-CN" altLang="en-US" b="1" dirty="0">
                <a:solidFill>
                  <a:srgbClr val="060607"/>
                </a:solidFill>
                <a:latin typeface="微软雅黑" panose="020B0503020204020204" pitchFamily="34" charset="-122"/>
                <a:ea typeface="微软雅黑" panose="020B0503020204020204" pitchFamily="34" charset="-122"/>
              </a:rPr>
              <a:t>年代的荆江河道资料来自历史军事地形图</a:t>
            </a:r>
          </a:p>
        </p:txBody>
      </p:sp>
      <p:sp>
        <p:nvSpPr>
          <p:cNvPr id="18" name="文本框 17">
            <a:extLst>
              <a:ext uri="{FF2B5EF4-FFF2-40B4-BE49-F238E27FC236}">
                <a16:creationId xmlns:a16="http://schemas.microsoft.com/office/drawing/2014/main" id="{6955D27D-AB60-8502-113F-391AD73194DD}"/>
              </a:ext>
            </a:extLst>
          </p:cNvPr>
          <p:cNvSpPr txBox="1"/>
          <p:nvPr/>
        </p:nvSpPr>
        <p:spPr>
          <a:xfrm>
            <a:off x="706113" y="3686501"/>
            <a:ext cx="4093116" cy="923330"/>
          </a:xfrm>
          <a:prstGeom prst="rect">
            <a:avLst/>
          </a:prstGeom>
          <a:noFill/>
        </p:spPr>
        <p:txBody>
          <a:bodyPr wrap="square">
            <a:spAutoFit/>
          </a:bodyPr>
          <a:lstStyle/>
          <a:p>
            <a:r>
              <a:rPr lang="zh-CN" altLang="en-US" b="1" dirty="0">
                <a:solidFill>
                  <a:srgbClr val="060607"/>
                </a:solidFill>
                <a:latin typeface="微软雅黑" panose="020B0503020204020204" pitchFamily="34" charset="-122"/>
                <a:ea typeface="微软雅黑" panose="020B0503020204020204" pitchFamily="34" charset="-122"/>
              </a:rPr>
              <a:t>中国台湾“中央研究院”近代史研究所</a:t>
            </a:r>
            <a:endParaRPr lang="en-US" altLang="zh-CN" b="1" dirty="0">
              <a:solidFill>
                <a:srgbClr val="060607"/>
              </a:solidFill>
              <a:latin typeface="微软雅黑" panose="020B0503020204020204" pitchFamily="34" charset="-122"/>
              <a:ea typeface="微软雅黑" panose="020B0503020204020204" pitchFamily="34" charset="-122"/>
            </a:endParaRPr>
          </a:p>
          <a:p>
            <a:r>
              <a:rPr lang="zh-CN" altLang="en-US" dirty="0"/>
              <a:t> </a:t>
            </a:r>
            <a:r>
              <a:rPr lang="en-US" altLang="zh-CN" sz="1800" b="0" i="0" dirty="0">
                <a:solidFill>
                  <a:srgbClr val="242021"/>
                </a:solidFill>
                <a:effectLst/>
                <a:latin typeface="TimesNewRomanPSMT"/>
              </a:rPr>
              <a:t>http://map.rchss.sinica.edu.tw/</a:t>
            </a:r>
            <a:r>
              <a:rPr lang="en-US" altLang="zh-CN" dirty="0"/>
              <a:t> </a:t>
            </a:r>
            <a:br>
              <a:rPr lang="en-US" altLang="zh-CN" dirty="0"/>
            </a:br>
            <a:endParaRPr lang="zh-CN" altLang="en-US" dirty="0"/>
          </a:p>
        </p:txBody>
      </p:sp>
      <p:sp>
        <p:nvSpPr>
          <p:cNvPr id="26" name="文本框 25">
            <a:extLst>
              <a:ext uri="{FF2B5EF4-FFF2-40B4-BE49-F238E27FC236}">
                <a16:creationId xmlns:a16="http://schemas.microsoft.com/office/drawing/2014/main" id="{91F6F0D5-213C-540C-6467-5C23305C1802}"/>
              </a:ext>
            </a:extLst>
          </p:cNvPr>
          <p:cNvSpPr txBox="1"/>
          <p:nvPr/>
        </p:nvSpPr>
        <p:spPr>
          <a:xfrm>
            <a:off x="706113" y="4464567"/>
            <a:ext cx="4582777" cy="646331"/>
          </a:xfrm>
          <a:prstGeom prst="rect">
            <a:avLst/>
          </a:prstGeom>
          <a:noFill/>
        </p:spPr>
        <p:txBody>
          <a:bodyPr wrap="square">
            <a:spAutoFit/>
          </a:bodyPr>
          <a:lstStyle/>
          <a:p>
            <a:r>
              <a:rPr lang="zh-CN" altLang="en-US" b="1" dirty="0">
                <a:solidFill>
                  <a:srgbClr val="060607"/>
                </a:solidFill>
                <a:latin typeface="微软雅黑" panose="020B0503020204020204" pitchFamily="34" charset="-122"/>
                <a:ea typeface="微软雅黑" panose="020B0503020204020204" pitchFamily="34" charset="-122"/>
              </a:rPr>
              <a:t>美国德克萨斯大学图书馆</a:t>
            </a:r>
            <a:endParaRPr lang="en-US" altLang="zh-CN" b="1" dirty="0">
              <a:solidFill>
                <a:srgbClr val="060607"/>
              </a:solidFill>
              <a:latin typeface="微软雅黑" panose="020B0503020204020204" pitchFamily="34" charset="-122"/>
              <a:ea typeface="微软雅黑" panose="020B0503020204020204" pitchFamily="34" charset="-122"/>
            </a:endParaRPr>
          </a:p>
          <a:p>
            <a:r>
              <a:rPr lang="en-US" altLang="zh-CN" sz="1800" b="0" i="0" dirty="0">
                <a:solidFill>
                  <a:srgbClr val="242021"/>
                </a:solidFill>
                <a:effectLst/>
                <a:latin typeface="TimesNewRomanPSMT"/>
              </a:rPr>
              <a:t>https://legacy.lib.utexas.edu/maps/ams/China/</a:t>
            </a:r>
            <a:r>
              <a:rPr lang="en-US" altLang="zh-CN" dirty="0"/>
              <a:t> </a:t>
            </a:r>
            <a:endParaRPr lang="en-US" altLang="zh-CN" b="1" dirty="0">
              <a:solidFill>
                <a:srgbClr val="060607"/>
              </a:solidFill>
              <a:latin typeface="微软雅黑" panose="020B0503020204020204" pitchFamily="34" charset="-122"/>
              <a:ea typeface="微软雅黑" panose="020B0503020204020204" pitchFamily="34" charset="-122"/>
            </a:endParaRPr>
          </a:p>
        </p:txBody>
      </p:sp>
      <p:sp>
        <p:nvSpPr>
          <p:cNvPr id="30" name="箭头: 下 29">
            <a:extLst>
              <a:ext uri="{FF2B5EF4-FFF2-40B4-BE49-F238E27FC236}">
                <a16:creationId xmlns:a16="http://schemas.microsoft.com/office/drawing/2014/main" id="{7A2CBA18-F531-7FE8-145C-81DC8D8B1128}"/>
              </a:ext>
            </a:extLst>
          </p:cNvPr>
          <p:cNvSpPr/>
          <p:nvPr/>
        </p:nvSpPr>
        <p:spPr>
          <a:xfrm>
            <a:off x="2841342" y="5149985"/>
            <a:ext cx="226772" cy="296894"/>
          </a:xfrm>
          <a:prstGeom prst="down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83B13CF2-EF1F-CB3C-8FE3-F96E4FBF2A5C}"/>
              </a:ext>
            </a:extLst>
          </p:cNvPr>
          <p:cNvSpPr txBox="1"/>
          <p:nvPr/>
        </p:nvSpPr>
        <p:spPr>
          <a:xfrm>
            <a:off x="1528369" y="5604702"/>
            <a:ext cx="2938263" cy="369332"/>
          </a:xfrm>
          <a:prstGeom prst="rect">
            <a:avLst/>
          </a:prstGeom>
          <a:noFill/>
        </p:spPr>
        <p:txBody>
          <a:bodyPr wrap="square">
            <a:spAutoFit/>
          </a:bodyPr>
          <a:lstStyle/>
          <a:p>
            <a:r>
              <a:rPr lang="en-US" altLang="zh-CN" b="1" dirty="0">
                <a:solidFill>
                  <a:srgbClr val="060607"/>
                </a:solidFill>
                <a:latin typeface="微软雅黑" panose="020B0503020204020204" pitchFamily="34" charset="-122"/>
                <a:ea typeface="微软雅黑" panose="020B0503020204020204" pitchFamily="34" charset="-122"/>
              </a:rPr>
              <a:t>ArcGIS</a:t>
            </a:r>
            <a:r>
              <a:rPr lang="zh-CN" altLang="en-US" b="1" dirty="0">
                <a:solidFill>
                  <a:srgbClr val="060607"/>
                </a:solidFill>
                <a:latin typeface="微软雅黑" panose="020B0503020204020204" pitchFamily="34" charset="-122"/>
                <a:ea typeface="微软雅黑" panose="020B0503020204020204" pitchFamily="34" charset="-122"/>
              </a:rPr>
              <a:t>软件中进行数字化 </a:t>
            </a:r>
          </a:p>
        </p:txBody>
      </p:sp>
      <p:sp>
        <p:nvSpPr>
          <p:cNvPr id="33" name="圆角矩形 19">
            <a:extLst>
              <a:ext uri="{FF2B5EF4-FFF2-40B4-BE49-F238E27FC236}">
                <a16:creationId xmlns:a16="http://schemas.microsoft.com/office/drawing/2014/main" id="{C51BC989-C269-3939-1ADB-9722047BA4EB}"/>
              </a:ext>
            </a:extLst>
          </p:cNvPr>
          <p:cNvSpPr/>
          <p:nvPr/>
        </p:nvSpPr>
        <p:spPr>
          <a:xfrm>
            <a:off x="6398355" y="2516430"/>
            <a:ext cx="4946302" cy="3730752"/>
          </a:xfrm>
          <a:prstGeom prst="roundRect">
            <a:avLst/>
          </a:prstGeom>
          <a:solidFill>
            <a:schemeClr val="bg1"/>
          </a:solidFill>
          <a:ln>
            <a:noFill/>
          </a:ln>
          <a:effectLst>
            <a:outerShdw blurRad="63500" sx="101279" sy="101279" algn="ctr" rotWithShape="0">
              <a:schemeClr val="accent1">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将自上而下的特征金字塔网络（</a:t>
            </a:r>
            <a:r>
              <a:rPr lang="en-US" altLang="zh-CN" sz="1800" kern="100" dirty="0">
                <a:effectLst/>
                <a:latin typeface="Times New Roman" panose="02020603050405020304" pitchFamily="18" charset="0"/>
                <a:ea typeface="宋体" panose="02010600030101010101" pitchFamily="2" charset="-122"/>
              </a:rPr>
              <a:t>FPN</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）和自下而上的金字塔注意力网络（</a:t>
            </a:r>
            <a:r>
              <a:rPr lang="en-US" altLang="zh-CN" sz="1800" kern="100" dirty="0">
                <a:effectLst/>
                <a:latin typeface="Times New Roman" panose="02020603050405020304" pitchFamily="18" charset="0"/>
                <a:ea typeface="宋体" panose="02010600030101010101" pitchFamily="2" charset="-122"/>
              </a:rPr>
              <a:t>PAN</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）相结合</a:t>
            </a:r>
            <a:endParaRPr kumimoji="1" lang="zh-CN" altLang="en-US" dirty="0"/>
          </a:p>
        </p:txBody>
      </p:sp>
      <p:sp>
        <p:nvSpPr>
          <p:cNvPr id="34" name="文本框 33">
            <a:extLst>
              <a:ext uri="{FF2B5EF4-FFF2-40B4-BE49-F238E27FC236}">
                <a16:creationId xmlns:a16="http://schemas.microsoft.com/office/drawing/2014/main" id="{DBFD6FCA-644D-C5BE-84F4-893BECA1F872}"/>
              </a:ext>
            </a:extLst>
          </p:cNvPr>
          <p:cNvSpPr txBox="1"/>
          <p:nvPr/>
        </p:nvSpPr>
        <p:spPr>
          <a:xfrm>
            <a:off x="8022336" y="1903359"/>
            <a:ext cx="2254910" cy="400110"/>
          </a:xfrm>
          <a:prstGeom prst="rect">
            <a:avLst/>
          </a:prstGeom>
          <a:noFill/>
        </p:spPr>
        <p:txBody>
          <a:bodyPr wrap="square">
            <a:spAutoFit/>
          </a:bodyPr>
          <a:lstStyle/>
          <a:p>
            <a:r>
              <a:rPr lang="zh-CN" altLang="en-US" sz="2000" b="1" dirty="0">
                <a:solidFill>
                  <a:srgbClr val="060607"/>
                </a:solidFill>
                <a:latin typeface="微软雅黑" panose="020B0503020204020204" pitchFamily="34" charset="-122"/>
                <a:ea typeface="微软雅黑" panose="020B0503020204020204" pitchFamily="34" charset="-122"/>
              </a:rPr>
              <a:t>卫星影像数据</a:t>
            </a:r>
          </a:p>
        </p:txBody>
      </p:sp>
      <p:sp>
        <p:nvSpPr>
          <p:cNvPr id="35" name="文本框 34">
            <a:extLst>
              <a:ext uri="{FF2B5EF4-FFF2-40B4-BE49-F238E27FC236}">
                <a16:creationId xmlns:a16="http://schemas.microsoft.com/office/drawing/2014/main" id="{170EDC90-561F-A142-92F1-6126ABB420A4}"/>
              </a:ext>
            </a:extLst>
          </p:cNvPr>
          <p:cNvSpPr txBox="1"/>
          <p:nvPr/>
        </p:nvSpPr>
        <p:spPr>
          <a:xfrm>
            <a:off x="6636962" y="2890307"/>
            <a:ext cx="4582777" cy="923330"/>
          </a:xfrm>
          <a:prstGeom prst="rect">
            <a:avLst/>
          </a:prstGeom>
          <a:noFill/>
        </p:spPr>
        <p:txBody>
          <a:bodyPr wrap="square">
            <a:spAutoFit/>
          </a:bodyPr>
          <a:lstStyle/>
          <a:p>
            <a:r>
              <a:rPr lang="en-US" altLang="zh-CN" b="1" dirty="0">
                <a:solidFill>
                  <a:srgbClr val="060607"/>
                </a:solidFill>
                <a:latin typeface="微软雅黑" panose="020B0503020204020204" pitchFamily="34" charset="-122"/>
                <a:ea typeface="微软雅黑" panose="020B0503020204020204" pitchFamily="34" charset="-122"/>
              </a:rPr>
              <a:t>1978</a:t>
            </a:r>
            <a:r>
              <a:rPr lang="zh-CN" altLang="en-US" b="1" dirty="0">
                <a:solidFill>
                  <a:srgbClr val="060607"/>
                </a:solidFill>
                <a:latin typeface="微软雅黑" panose="020B0503020204020204" pitchFamily="34" charset="-122"/>
                <a:ea typeface="微软雅黑" panose="020B0503020204020204" pitchFamily="34" charset="-122"/>
              </a:rPr>
              <a:t>年、</a:t>
            </a:r>
            <a:r>
              <a:rPr lang="en-US" altLang="zh-CN" b="1" dirty="0">
                <a:solidFill>
                  <a:srgbClr val="060607"/>
                </a:solidFill>
                <a:latin typeface="微软雅黑" panose="020B0503020204020204" pitchFamily="34" charset="-122"/>
                <a:ea typeface="微软雅黑" panose="020B0503020204020204" pitchFamily="34" charset="-122"/>
              </a:rPr>
              <a:t>1992</a:t>
            </a:r>
            <a:r>
              <a:rPr lang="zh-CN" altLang="en-US" b="1" dirty="0">
                <a:solidFill>
                  <a:srgbClr val="060607"/>
                </a:solidFill>
                <a:latin typeface="微软雅黑" panose="020B0503020204020204" pitchFamily="34" charset="-122"/>
                <a:ea typeface="微软雅黑" panose="020B0503020204020204" pitchFamily="34" charset="-122"/>
              </a:rPr>
              <a:t>年、</a:t>
            </a:r>
            <a:r>
              <a:rPr lang="en-US" altLang="zh-CN" b="1" dirty="0">
                <a:solidFill>
                  <a:srgbClr val="060607"/>
                </a:solidFill>
                <a:latin typeface="微软雅黑" panose="020B0503020204020204" pitchFamily="34" charset="-122"/>
                <a:ea typeface="微软雅黑" panose="020B0503020204020204" pitchFamily="34" charset="-122"/>
              </a:rPr>
              <a:t>2004</a:t>
            </a:r>
            <a:r>
              <a:rPr lang="zh-CN" altLang="en-US" b="1" dirty="0">
                <a:solidFill>
                  <a:srgbClr val="060607"/>
                </a:solidFill>
                <a:latin typeface="微软雅黑" panose="020B0503020204020204" pitchFamily="34" charset="-122"/>
                <a:ea typeface="微软雅黑" panose="020B0503020204020204" pitchFamily="34" charset="-122"/>
              </a:rPr>
              <a:t>年、</a:t>
            </a:r>
            <a:r>
              <a:rPr lang="en-US" altLang="zh-CN" b="1" dirty="0">
                <a:solidFill>
                  <a:srgbClr val="060607"/>
                </a:solidFill>
                <a:latin typeface="微软雅黑" panose="020B0503020204020204" pitchFamily="34" charset="-122"/>
                <a:ea typeface="微软雅黑" panose="020B0503020204020204" pitchFamily="34" charset="-122"/>
              </a:rPr>
              <a:t>2014</a:t>
            </a:r>
            <a:r>
              <a:rPr lang="zh-CN" altLang="en-US" b="1" dirty="0">
                <a:solidFill>
                  <a:srgbClr val="060607"/>
                </a:solidFill>
                <a:latin typeface="微软雅黑" panose="020B0503020204020204" pitchFamily="34" charset="-122"/>
                <a:ea typeface="微软雅黑" panose="020B0503020204020204" pitchFamily="34" charset="-122"/>
              </a:rPr>
              <a:t>年和</a:t>
            </a:r>
            <a:r>
              <a:rPr lang="en-US" altLang="zh-CN" b="1" dirty="0">
                <a:solidFill>
                  <a:srgbClr val="060607"/>
                </a:solidFill>
                <a:latin typeface="微软雅黑" panose="020B0503020204020204" pitchFamily="34" charset="-122"/>
                <a:ea typeface="微软雅黑" panose="020B0503020204020204" pitchFamily="34" charset="-122"/>
              </a:rPr>
              <a:t>2024</a:t>
            </a:r>
            <a:r>
              <a:rPr lang="zh-CN" altLang="en-US" b="1" dirty="0">
                <a:solidFill>
                  <a:srgbClr val="060607"/>
                </a:solidFill>
                <a:latin typeface="微软雅黑" panose="020B0503020204020204" pitchFamily="34" charset="-122"/>
                <a:ea typeface="微软雅黑" panose="020B0503020204020204" pitchFamily="34" charset="-122"/>
              </a:rPr>
              <a:t>年这</a:t>
            </a:r>
            <a:r>
              <a:rPr lang="en-US" altLang="zh-CN" b="1" dirty="0">
                <a:solidFill>
                  <a:srgbClr val="060607"/>
                </a:solidFill>
                <a:latin typeface="微软雅黑" panose="020B0503020204020204" pitchFamily="34" charset="-122"/>
                <a:ea typeface="微软雅黑" panose="020B0503020204020204" pitchFamily="34" charset="-122"/>
              </a:rPr>
              <a:t>3</a:t>
            </a:r>
            <a:r>
              <a:rPr lang="zh-CN" altLang="en-US" b="1" dirty="0">
                <a:solidFill>
                  <a:srgbClr val="060607"/>
                </a:solidFill>
                <a:latin typeface="微软雅黑" panose="020B0503020204020204" pitchFamily="34" charset="-122"/>
                <a:ea typeface="微软雅黑" panose="020B0503020204020204" pitchFamily="34" charset="-122"/>
              </a:rPr>
              <a:t>个时间断面荆江河道数据来源于相应时间的美国</a:t>
            </a:r>
            <a:r>
              <a:rPr lang="en-US" altLang="zh-CN" b="1" dirty="0">
                <a:solidFill>
                  <a:srgbClr val="060607"/>
                </a:solidFill>
                <a:latin typeface="微软雅黑" panose="020B0503020204020204" pitchFamily="34" charset="-122"/>
                <a:ea typeface="微软雅黑" panose="020B0503020204020204" pitchFamily="34" charset="-122"/>
              </a:rPr>
              <a:t>Landsat</a:t>
            </a:r>
            <a:r>
              <a:rPr lang="zh-CN" altLang="en-US" b="1" dirty="0">
                <a:solidFill>
                  <a:srgbClr val="060607"/>
                </a:solidFill>
                <a:latin typeface="微软雅黑" panose="020B0503020204020204" pitchFamily="34" charset="-122"/>
                <a:ea typeface="微软雅黑" panose="020B0503020204020204" pitchFamily="34" charset="-122"/>
              </a:rPr>
              <a:t>卫星遥感影像 </a:t>
            </a:r>
          </a:p>
        </p:txBody>
      </p:sp>
      <p:sp>
        <p:nvSpPr>
          <p:cNvPr id="38" name="文本框 37">
            <a:extLst>
              <a:ext uri="{FF2B5EF4-FFF2-40B4-BE49-F238E27FC236}">
                <a16:creationId xmlns:a16="http://schemas.microsoft.com/office/drawing/2014/main" id="{0399C341-F36C-70B9-6CDB-C3E1DE8D6421}"/>
              </a:ext>
            </a:extLst>
          </p:cNvPr>
          <p:cNvSpPr txBox="1"/>
          <p:nvPr/>
        </p:nvSpPr>
        <p:spPr>
          <a:xfrm>
            <a:off x="6636962" y="3818183"/>
            <a:ext cx="4582777" cy="369332"/>
          </a:xfrm>
          <a:prstGeom prst="rect">
            <a:avLst/>
          </a:prstGeom>
          <a:noFill/>
        </p:spPr>
        <p:txBody>
          <a:bodyPr wrap="square">
            <a:spAutoFit/>
          </a:bodyPr>
          <a:lstStyle/>
          <a:p>
            <a:r>
              <a:rPr lang="en-US" altLang="zh-CN" b="1" dirty="0">
                <a:solidFill>
                  <a:srgbClr val="060607"/>
                </a:solidFill>
                <a:latin typeface="微软雅黑" panose="020B0503020204020204" pitchFamily="34" charset="-122"/>
                <a:ea typeface="微软雅黑" panose="020B0503020204020204" pitchFamily="34" charset="-122"/>
              </a:rPr>
              <a:t>Landsat Explorer Classic</a:t>
            </a:r>
          </a:p>
        </p:txBody>
      </p:sp>
      <p:pic>
        <p:nvPicPr>
          <p:cNvPr id="50" name="图片 49">
            <a:extLst>
              <a:ext uri="{FF2B5EF4-FFF2-40B4-BE49-F238E27FC236}">
                <a16:creationId xmlns:a16="http://schemas.microsoft.com/office/drawing/2014/main" id="{09604AED-653B-EFDC-0579-82742C040A0F}"/>
              </a:ext>
            </a:extLst>
          </p:cNvPr>
          <p:cNvPicPr>
            <a:picLocks noChangeAspect="1"/>
          </p:cNvPicPr>
          <p:nvPr/>
        </p:nvPicPr>
        <p:blipFill>
          <a:blip r:embed="rId2"/>
          <a:stretch>
            <a:fillRect/>
          </a:stretch>
        </p:blipFill>
        <p:spPr>
          <a:xfrm>
            <a:off x="7397108" y="4200586"/>
            <a:ext cx="2948796" cy="170801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54908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0FFD0EB2-8221-3488-3064-2CF86B34DFA1}"/>
              </a:ext>
            </a:extLst>
          </p:cNvPr>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2" name="直线连接符 41">
            <a:extLst>
              <a:ext uri="{FF2B5EF4-FFF2-40B4-BE49-F238E27FC236}">
                <a16:creationId xmlns:a16="http://schemas.microsoft.com/office/drawing/2014/main" id="{9286EF0E-A9BF-DD50-84BF-2F583FD00084}"/>
              </a:ext>
            </a:extLst>
          </p:cNvPr>
          <p:cNvCxnSpPr>
            <a:cxnSpLocks/>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3" name="组合 42">
            <a:extLst>
              <a:ext uri="{FF2B5EF4-FFF2-40B4-BE49-F238E27FC236}">
                <a16:creationId xmlns:a16="http://schemas.microsoft.com/office/drawing/2014/main" id="{4656F4C3-BF66-37AB-9DC6-44EA3DE40510}"/>
              </a:ext>
            </a:extLst>
          </p:cNvPr>
          <p:cNvGrpSpPr/>
          <p:nvPr/>
        </p:nvGrpSpPr>
        <p:grpSpPr>
          <a:xfrm>
            <a:off x="142240" y="34710"/>
            <a:ext cx="698636" cy="567692"/>
            <a:chOff x="5054053" y="1102083"/>
            <a:chExt cx="600038" cy="517327"/>
          </a:xfrm>
        </p:grpSpPr>
        <p:grpSp>
          <p:nvGrpSpPr>
            <p:cNvPr id="44" name="组合 43">
              <a:extLst>
                <a:ext uri="{FF2B5EF4-FFF2-40B4-BE49-F238E27FC236}">
                  <a16:creationId xmlns:a16="http://schemas.microsoft.com/office/drawing/2014/main" id="{687DE243-DC0D-2113-BFA9-E5CF3262D229}"/>
                </a:ext>
              </a:extLst>
            </p:cNvPr>
            <p:cNvGrpSpPr/>
            <p:nvPr/>
          </p:nvGrpSpPr>
          <p:grpSpPr>
            <a:xfrm>
              <a:off x="5152651" y="1143792"/>
              <a:ext cx="495792" cy="475618"/>
              <a:chOff x="1081651" y="2284965"/>
              <a:chExt cx="747694" cy="617148"/>
            </a:xfrm>
          </p:grpSpPr>
          <p:sp>
            <p:nvSpPr>
              <p:cNvPr id="46" name="矩形 45">
                <a:extLst>
                  <a:ext uri="{FF2B5EF4-FFF2-40B4-BE49-F238E27FC236}">
                    <a16:creationId xmlns:a16="http://schemas.microsoft.com/office/drawing/2014/main" id="{553BC5A0-F2A3-F44C-E175-2F2337E4212F}"/>
                  </a:ext>
                </a:extLst>
              </p:cNvPr>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cs typeface="+mn-cs"/>
                  <a:sym typeface="Noto Serif CJK SC" panose="02020400000000000000" pitchFamily="18" charset="-122"/>
                </a:endParaRPr>
              </a:p>
            </p:txBody>
          </p:sp>
          <p:sp>
            <p:nvSpPr>
              <p:cNvPr id="47" name="矩形 46">
                <a:extLst>
                  <a:ext uri="{FF2B5EF4-FFF2-40B4-BE49-F238E27FC236}">
                    <a16:creationId xmlns:a16="http://schemas.microsoft.com/office/drawing/2014/main" id="{920ACC49-438B-2944-98BB-7317250E4DB3}"/>
                  </a:ext>
                </a:extLst>
              </p:cNvPr>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sym typeface="Noto Serif CJK SC" panose="02020400000000000000" pitchFamily="18" charset="-122"/>
                </a:endParaRPr>
              </a:p>
            </p:txBody>
          </p:sp>
        </p:grpSp>
        <p:sp>
          <p:nvSpPr>
            <p:cNvPr id="45" name="矩形 44">
              <a:extLst>
                <a:ext uri="{FF2B5EF4-FFF2-40B4-BE49-F238E27FC236}">
                  <a16:creationId xmlns:a16="http://schemas.microsoft.com/office/drawing/2014/main" id="{C67C7013-E128-F02F-874F-9939E68043B2}"/>
                </a:ext>
              </a:extLst>
            </p:cNvPr>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2.2</a:t>
              </a:r>
              <a:endParaRPr kumimoji="0" lang="zh-CN" altLang="en-US"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48" name="文本框 47">
            <a:extLst>
              <a:ext uri="{FF2B5EF4-FFF2-40B4-BE49-F238E27FC236}">
                <a16:creationId xmlns:a16="http://schemas.microsoft.com/office/drawing/2014/main" id="{289D95AB-0EF5-8F39-27CE-3A9191F657B9}"/>
              </a:ext>
            </a:extLst>
          </p:cNvPr>
          <p:cNvSpPr txBox="1"/>
          <p:nvPr/>
        </p:nvSpPr>
        <p:spPr>
          <a:xfrm>
            <a:off x="906713" y="133890"/>
            <a:ext cx="3050925" cy="369332"/>
          </a:xfrm>
          <a:prstGeom prst="rect">
            <a:avLst/>
          </a:prstGeom>
          <a:noFill/>
        </p:spPr>
        <p:txBody>
          <a:bodyPr wrap="square">
            <a:spAutoFit/>
          </a:bodyPr>
          <a:lstStyle/>
          <a:p>
            <a:pPr>
              <a:tabLst>
                <a:tab pos="1428144" algn="l"/>
              </a:tabLst>
            </a:pPr>
            <a:r>
              <a:rPr lang="zh-CN" altLang="en-US"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成果展示与分析</a:t>
            </a:r>
            <a:endParaRPr lang="zh-CN" altLang="en-US" sz="1800"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endParaRPr>
          </a:p>
        </p:txBody>
      </p:sp>
      <p:pic>
        <p:nvPicPr>
          <p:cNvPr id="17" name="图片 16">
            <a:extLst>
              <a:ext uri="{FF2B5EF4-FFF2-40B4-BE49-F238E27FC236}">
                <a16:creationId xmlns:a16="http://schemas.microsoft.com/office/drawing/2014/main" id="{98E631E0-13D9-2F44-B3C4-E740D0153F1E}"/>
              </a:ext>
            </a:extLst>
          </p:cNvPr>
          <p:cNvPicPr>
            <a:picLocks noChangeAspect="1"/>
          </p:cNvPicPr>
          <p:nvPr/>
        </p:nvPicPr>
        <p:blipFill>
          <a:blip r:embed="rId2"/>
          <a:stretch>
            <a:fillRect/>
          </a:stretch>
        </p:blipFill>
        <p:spPr>
          <a:xfrm>
            <a:off x="7319328" y="1739081"/>
            <a:ext cx="3694496" cy="3578662"/>
          </a:xfrm>
          <a:prstGeom prst="rect">
            <a:avLst/>
          </a:prstGeom>
        </p:spPr>
      </p:pic>
      <p:sp>
        <p:nvSpPr>
          <p:cNvPr id="20" name="文本框 19">
            <a:extLst>
              <a:ext uri="{FF2B5EF4-FFF2-40B4-BE49-F238E27FC236}">
                <a16:creationId xmlns:a16="http://schemas.microsoft.com/office/drawing/2014/main" id="{8770EA0A-201F-8E51-8E19-281B7327ADDC}"/>
              </a:ext>
            </a:extLst>
          </p:cNvPr>
          <p:cNvSpPr txBox="1"/>
          <p:nvPr/>
        </p:nvSpPr>
        <p:spPr>
          <a:xfrm>
            <a:off x="906713" y="847673"/>
            <a:ext cx="9752820" cy="646331"/>
          </a:xfrm>
          <a:prstGeom prst="rect">
            <a:avLst/>
          </a:prstGeom>
          <a:noFill/>
        </p:spPr>
        <p:txBody>
          <a:bodyPr wrap="square">
            <a:spAutoFit/>
          </a:bodyPr>
          <a:lstStyle/>
          <a:p>
            <a:r>
              <a:rPr lang="zh-CN" altLang="en-US" b="1" dirty="0">
                <a:solidFill>
                  <a:srgbClr val="060607"/>
                </a:solidFill>
                <a:latin typeface="微软雅黑" panose="020B0503020204020204" pitchFamily="34" charset="-122"/>
                <a:ea typeface="微软雅黑" panose="020B0503020204020204" pitchFamily="34" charset="-122"/>
              </a:rPr>
              <a:t>利用</a:t>
            </a:r>
            <a:r>
              <a:rPr lang="en-US" altLang="zh-CN" b="1" dirty="0">
                <a:solidFill>
                  <a:srgbClr val="060607"/>
                </a:solidFill>
                <a:latin typeface="微软雅黑" panose="020B0503020204020204" pitchFamily="34" charset="-122"/>
                <a:ea typeface="微软雅黑" panose="020B0503020204020204" pitchFamily="34" charset="-122"/>
              </a:rPr>
              <a:t>ArcGIS</a:t>
            </a:r>
            <a:r>
              <a:rPr lang="zh-CN" altLang="en-US" b="1" dirty="0">
                <a:solidFill>
                  <a:srgbClr val="060607"/>
                </a:solidFill>
                <a:latin typeface="微软雅黑" panose="020B0503020204020204" pitchFamily="34" charset="-122"/>
                <a:ea typeface="微软雅黑" panose="020B0503020204020204" pitchFamily="34" charset="-122"/>
              </a:rPr>
              <a:t>将</a:t>
            </a:r>
            <a:r>
              <a:rPr lang="en-US" altLang="zh-CN" b="1" dirty="0">
                <a:solidFill>
                  <a:srgbClr val="060607"/>
                </a:solidFill>
                <a:latin typeface="微软雅黑" panose="020B0503020204020204" pitchFamily="34" charset="-122"/>
                <a:ea typeface="微软雅黑" panose="020B0503020204020204" pitchFamily="34" charset="-122"/>
              </a:rPr>
              <a:t>20</a:t>
            </a:r>
            <a:r>
              <a:rPr lang="zh-CN" altLang="en-US" b="1" dirty="0">
                <a:solidFill>
                  <a:srgbClr val="060607"/>
                </a:solidFill>
                <a:latin typeface="微软雅黑" panose="020B0503020204020204" pitchFamily="34" charset="-122"/>
                <a:ea typeface="微软雅黑" panose="020B0503020204020204" pitchFamily="34" charset="-122"/>
              </a:rPr>
              <a:t>世纪</a:t>
            </a:r>
            <a:r>
              <a:rPr lang="en-US" altLang="zh-CN" b="1" dirty="0">
                <a:solidFill>
                  <a:srgbClr val="060607"/>
                </a:solidFill>
                <a:latin typeface="微软雅黑" panose="020B0503020204020204" pitchFamily="34" charset="-122"/>
                <a:ea typeface="微软雅黑" panose="020B0503020204020204" pitchFamily="34" charset="-122"/>
              </a:rPr>
              <a:t>30</a:t>
            </a:r>
            <a:r>
              <a:rPr lang="zh-CN" altLang="en-US" b="1" dirty="0">
                <a:solidFill>
                  <a:srgbClr val="060607"/>
                </a:solidFill>
                <a:latin typeface="微软雅黑" panose="020B0503020204020204" pitchFamily="34" charset="-122"/>
                <a:ea typeface="微软雅黑" panose="020B0503020204020204" pitchFamily="34" charset="-122"/>
              </a:rPr>
              <a:t>年代、</a:t>
            </a:r>
            <a:r>
              <a:rPr lang="en-US" altLang="zh-CN" b="1" dirty="0">
                <a:solidFill>
                  <a:srgbClr val="060607"/>
                </a:solidFill>
                <a:latin typeface="微软雅黑" panose="020B0503020204020204" pitchFamily="34" charset="-122"/>
                <a:ea typeface="微软雅黑" panose="020B0503020204020204" pitchFamily="34" charset="-122"/>
              </a:rPr>
              <a:t>20</a:t>
            </a:r>
            <a:r>
              <a:rPr lang="zh-CN" altLang="en-US" b="1" dirty="0">
                <a:solidFill>
                  <a:srgbClr val="060607"/>
                </a:solidFill>
                <a:latin typeface="微软雅黑" panose="020B0503020204020204" pitchFamily="34" charset="-122"/>
                <a:ea typeface="微软雅黑" panose="020B0503020204020204" pitchFamily="34" charset="-122"/>
              </a:rPr>
              <a:t>世纪</a:t>
            </a:r>
            <a:r>
              <a:rPr lang="en-US" altLang="zh-CN" b="1" dirty="0">
                <a:solidFill>
                  <a:srgbClr val="060607"/>
                </a:solidFill>
                <a:latin typeface="微软雅黑" panose="020B0503020204020204" pitchFamily="34" charset="-122"/>
                <a:ea typeface="微软雅黑" panose="020B0503020204020204" pitchFamily="34" charset="-122"/>
              </a:rPr>
              <a:t>50</a:t>
            </a:r>
            <a:r>
              <a:rPr lang="zh-CN" altLang="en-US" b="1" dirty="0">
                <a:solidFill>
                  <a:srgbClr val="060607"/>
                </a:solidFill>
                <a:latin typeface="微软雅黑" panose="020B0503020204020204" pitchFamily="34" charset="-122"/>
                <a:ea typeface="微软雅黑" panose="020B0503020204020204" pitchFamily="34" charset="-122"/>
              </a:rPr>
              <a:t>年代、</a:t>
            </a:r>
            <a:r>
              <a:rPr lang="en-US" altLang="zh-CN" b="1" dirty="0">
                <a:solidFill>
                  <a:srgbClr val="060607"/>
                </a:solidFill>
                <a:latin typeface="微软雅黑" panose="020B0503020204020204" pitchFamily="34" charset="-122"/>
                <a:ea typeface="微软雅黑" panose="020B0503020204020204" pitchFamily="34" charset="-122"/>
              </a:rPr>
              <a:t>1978</a:t>
            </a:r>
            <a:r>
              <a:rPr lang="zh-CN" altLang="en-US" b="1" dirty="0">
                <a:solidFill>
                  <a:srgbClr val="060607"/>
                </a:solidFill>
                <a:latin typeface="微软雅黑" panose="020B0503020204020204" pitchFamily="34" charset="-122"/>
                <a:ea typeface="微软雅黑" panose="020B0503020204020204" pitchFamily="34" charset="-122"/>
              </a:rPr>
              <a:t>年、</a:t>
            </a:r>
            <a:r>
              <a:rPr lang="en-US" altLang="zh-CN" b="1" dirty="0">
                <a:solidFill>
                  <a:srgbClr val="060607"/>
                </a:solidFill>
                <a:latin typeface="微软雅黑" panose="020B0503020204020204" pitchFamily="34" charset="-122"/>
                <a:ea typeface="微软雅黑" panose="020B0503020204020204" pitchFamily="34" charset="-122"/>
              </a:rPr>
              <a:t>1992</a:t>
            </a:r>
            <a:r>
              <a:rPr lang="zh-CN" altLang="en-US" b="1" dirty="0">
                <a:solidFill>
                  <a:srgbClr val="060607"/>
                </a:solidFill>
                <a:latin typeface="微软雅黑" panose="020B0503020204020204" pitchFamily="34" charset="-122"/>
                <a:ea typeface="微软雅黑" panose="020B0503020204020204" pitchFamily="34" charset="-122"/>
              </a:rPr>
              <a:t>年和</a:t>
            </a:r>
            <a:r>
              <a:rPr lang="en-US" altLang="zh-CN" b="1" dirty="0">
                <a:solidFill>
                  <a:srgbClr val="060607"/>
                </a:solidFill>
                <a:latin typeface="微软雅黑" panose="020B0503020204020204" pitchFamily="34" charset="-122"/>
                <a:ea typeface="微软雅黑" panose="020B0503020204020204" pitchFamily="34" charset="-122"/>
              </a:rPr>
              <a:t>2014</a:t>
            </a:r>
            <a:r>
              <a:rPr lang="zh-CN" altLang="en-US" b="1" dirty="0">
                <a:solidFill>
                  <a:srgbClr val="060607"/>
                </a:solidFill>
                <a:latin typeface="微软雅黑" panose="020B0503020204020204" pitchFamily="34" charset="-122"/>
                <a:ea typeface="微软雅黑" panose="020B0503020204020204" pitchFamily="34" charset="-122"/>
              </a:rPr>
              <a:t>年</a:t>
            </a:r>
            <a:r>
              <a:rPr lang="en-US" altLang="zh-CN" b="1" dirty="0">
                <a:solidFill>
                  <a:srgbClr val="060607"/>
                </a:solidFill>
                <a:latin typeface="微软雅黑" panose="020B0503020204020204" pitchFamily="34" charset="-122"/>
                <a:ea typeface="微软雅黑" panose="020B0503020204020204" pitchFamily="34" charset="-122"/>
              </a:rPr>
              <a:t>5</a:t>
            </a:r>
            <a:r>
              <a:rPr lang="zh-CN" altLang="en-US" b="1" dirty="0">
                <a:solidFill>
                  <a:srgbClr val="060607"/>
                </a:solidFill>
                <a:latin typeface="微软雅黑" panose="020B0503020204020204" pitchFamily="34" charset="-122"/>
                <a:ea typeface="微软雅黑" panose="020B0503020204020204" pitchFamily="34" charset="-122"/>
              </a:rPr>
              <a:t>个时间断面下的荆江河道中线提取出来 </a:t>
            </a:r>
            <a:endParaRPr lang="zh-CN" altLang="en-US" dirty="0"/>
          </a:p>
        </p:txBody>
      </p:sp>
      <p:pic>
        <p:nvPicPr>
          <p:cNvPr id="29" name="图片 28">
            <a:extLst>
              <a:ext uri="{FF2B5EF4-FFF2-40B4-BE49-F238E27FC236}">
                <a16:creationId xmlns:a16="http://schemas.microsoft.com/office/drawing/2014/main" id="{DCD589CD-1587-A03D-84B6-EDEC02C80122}"/>
              </a:ext>
            </a:extLst>
          </p:cNvPr>
          <p:cNvPicPr>
            <a:picLocks noChangeAspect="1"/>
          </p:cNvPicPr>
          <p:nvPr/>
        </p:nvPicPr>
        <p:blipFill>
          <a:blip r:embed="rId3"/>
          <a:stretch>
            <a:fillRect/>
          </a:stretch>
        </p:blipFill>
        <p:spPr>
          <a:xfrm>
            <a:off x="947057" y="1633879"/>
            <a:ext cx="5492972" cy="4011516"/>
          </a:xfrm>
          <a:prstGeom prst="rect">
            <a:avLst/>
          </a:prstGeom>
        </p:spPr>
      </p:pic>
      <p:sp>
        <p:nvSpPr>
          <p:cNvPr id="31" name="箭头: 右 30">
            <a:extLst>
              <a:ext uri="{FF2B5EF4-FFF2-40B4-BE49-F238E27FC236}">
                <a16:creationId xmlns:a16="http://schemas.microsoft.com/office/drawing/2014/main" id="{08443828-634A-5F5E-76E6-0E800FA2AC92}"/>
              </a:ext>
            </a:extLst>
          </p:cNvPr>
          <p:cNvSpPr/>
          <p:nvPr/>
        </p:nvSpPr>
        <p:spPr>
          <a:xfrm>
            <a:off x="6732024" y="3450166"/>
            <a:ext cx="355600" cy="30480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E5471BBB-221D-27F6-3012-4B7EEE4DAA9E}"/>
              </a:ext>
            </a:extLst>
          </p:cNvPr>
          <p:cNvSpPr txBox="1"/>
          <p:nvPr/>
        </p:nvSpPr>
        <p:spPr>
          <a:xfrm>
            <a:off x="2169583" y="5815900"/>
            <a:ext cx="8142818" cy="707886"/>
          </a:xfrm>
          <a:prstGeom prst="rect">
            <a:avLst/>
          </a:prstGeom>
          <a:noFill/>
        </p:spPr>
        <p:txBody>
          <a:bodyPr wrap="square">
            <a:spAutoFit/>
          </a:bodyPr>
          <a:lstStyle/>
          <a:p>
            <a:pPr algn="ctr"/>
            <a:r>
              <a:rPr lang="zh-CN" altLang="en-US" sz="2000" b="1" dirty="0">
                <a:solidFill>
                  <a:srgbClr val="060607"/>
                </a:solidFill>
                <a:latin typeface="微软雅黑" panose="020B0503020204020204" pitchFamily="34" charset="-122"/>
                <a:ea typeface="微软雅黑" panose="020B0503020204020204" pitchFamily="34" charset="-122"/>
              </a:rPr>
              <a:t>由图中可以看出近百年来长江荆江段河道变化较为明显，特别是下荆江的河流变化更为显著，这也符合该段河流属于平原地区自由河曲的特征</a:t>
            </a:r>
            <a:endParaRPr lang="zh-CN" altLang="en-US" sz="2000" dirty="0"/>
          </a:p>
        </p:txBody>
      </p:sp>
    </p:spTree>
    <p:extLst>
      <p:ext uri="{BB962C8B-B14F-4D97-AF65-F5344CB8AC3E}">
        <p14:creationId xmlns:p14="http://schemas.microsoft.com/office/powerpoint/2010/main" val="2060746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0FFD0EB2-8221-3488-3064-2CF86B34DFA1}"/>
              </a:ext>
            </a:extLst>
          </p:cNvPr>
          <p:cNvSpPr/>
          <p:nvPr/>
        </p:nvSpPr>
        <p:spPr>
          <a:xfrm>
            <a:off x="0" y="6743700"/>
            <a:ext cx="12192000" cy="1143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2" name="直线连接符 41">
            <a:extLst>
              <a:ext uri="{FF2B5EF4-FFF2-40B4-BE49-F238E27FC236}">
                <a16:creationId xmlns:a16="http://schemas.microsoft.com/office/drawing/2014/main" id="{9286EF0E-A9BF-DD50-84BF-2F583FD00084}"/>
              </a:ext>
            </a:extLst>
          </p:cNvPr>
          <p:cNvCxnSpPr>
            <a:cxnSpLocks/>
          </p:cNvCxnSpPr>
          <p:nvPr/>
        </p:nvCxnSpPr>
        <p:spPr>
          <a:xfrm>
            <a:off x="947057" y="535574"/>
            <a:ext cx="11244943" cy="0"/>
          </a:xfrm>
          <a:prstGeom prst="line">
            <a:avLst/>
          </a:prstGeom>
          <a:ln w="57150" cmpd="thinThick">
            <a:solidFill>
              <a:schemeClr val="bg1">
                <a:lumMod val="75000"/>
                <a:alpha val="41717"/>
              </a:schemeClr>
            </a:solidFill>
          </a:ln>
        </p:spPr>
        <p:style>
          <a:lnRef idx="1">
            <a:schemeClr val="accent1"/>
          </a:lnRef>
          <a:fillRef idx="0">
            <a:schemeClr val="accent1"/>
          </a:fillRef>
          <a:effectRef idx="0">
            <a:schemeClr val="accent1"/>
          </a:effectRef>
          <a:fontRef idx="minor">
            <a:schemeClr val="tx1"/>
          </a:fontRef>
        </p:style>
      </p:cxnSp>
      <p:grpSp>
        <p:nvGrpSpPr>
          <p:cNvPr id="43" name="组合 42">
            <a:extLst>
              <a:ext uri="{FF2B5EF4-FFF2-40B4-BE49-F238E27FC236}">
                <a16:creationId xmlns:a16="http://schemas.microsoft.com/office/drawing/2014/main" id="{4656F4C3-BF66-37AB-9DC6-44EA3DE40510}"/>
              </a:ext>
            </a:extLst>
          </p:cNvPr>
          <p:cNvGrpSpPr/>
          <p:nvPr/>
        </p:nvGrpSpPr>
        <p:grpSpPr>
          <a:xfrm>
            <a:off x="142240" y="34710"/>
            <a:ext cx="698636" cy="567692"/>
            <a:chOff x="5054053" y="1102083"/>
            <a:chExt cx="600038" cy="517327"/>
          </a:xfrm>
        </p:grpSpPr>
        <p:grpSp>
          <p:nvGrpSpPr>
            <p:cNvPr id="44" name="组合 43">
              <a:extLst>
                <a:ext uri="{FF2B5EF4-FFF2-40B4-BE49-F238E27FC236}">
                  <a16:creationId xmlns:a16="http://schemas.microsoft.com/office/drawing/2014/main" id="{687DE243-DC0D-2113-BFA9-E5CF3262D229}"/>
                </a:ext>
              </a:extLst>
            </p:cNvPr>
            <p:cNvGrpSpPr/>
            <p:nvPr/>
          </p:nvGrpSpPr>
          <p:grpSpPr>
            <a:xfrm>
              <a:off x="5152651" y="1143792"/>
              <a:ext cx="495792" cy="475618"/>
              <a:chOff x="1081651" y="2284965"/>
              <a:chExt cx="747694" cy="617148"/>
            </a:xfrm>
          </p:grpSpPr>
          <p:sp>
            <p:nvSpPr>
              <p:cNvPr id="46" name="矩形 45">
                <a:extLst>
                  <a:ext uri="{FF2B5EF4-FFF2-40B4-BE49-F238E27FC236}">
                    <a16:creationId xmlns:a16="http://schemas.microsoft.com/office/drawing/2014/main" id="{553BC5A0-F2A3-F44C-E175-2F2337E4212F}"/>
                  </a:ext>
                </a:extLst>
              </p:cNvPr>
              <p:cNvSpPr/>
              <p:nvPr/>
            </p:nvSpPr>
            <p:spPr>
              <a:xfrm>
                <a:off x="1219109" y="2359220"/>
                <a:ext cx="610236" cy="542893"/>
              </a:xfrm>
              <a:prstGeom prst="rect">
                <a:avLst/>
              </a:prstGeom>
              <a:noFill/>
              <a:ln w="22225">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cs typeface="+mn-cs"/>
                  <a:sym typeface="Noto Serif CJK SC" panose="02020400000000000000" pitchFamily="18" charset="-122"/>
                </a:endParaRPr>
              </a:p>
            </p:txBody>
          </p:sp>
          <p:sp>
            <p:nvSpPr>
              <p:cNvPr id="47" name="矩形 46">
                <a:extLst>
                  <a:ext uri="{FF2B5EF4-FFF2-40B4-BE49-F238E27FC236}">
                    <a16:creationId xmlns:a16="http://schemas.microsoft.com/office/drawing/2014/main" id="{920ACC49-438B-2944-98BB-7317250E4DB3}"/>
                  </a:ext>
                </a:extLst>
              </p:cNvPr>
              <p:cNvSpPr/>
              <p:nvPr/>
            </p:nvSpPr>
            <p:spPr>
              <a:xfrm>
                <a:off x="1081651" y="2284965"/>
                <a:ext cx="581660" cy="527643"/>
              </a:xfrm>
              <a:prstGeom prst="rect">
                <a:avLst/>
              </a:prstGeom>
              <a:solidFill>
                <a:schemeClr val="accent1"/>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b="0" i="0" u="none" strike="noStrike" kern="1200" cap="none" spc="0" normalizeH="0" baseline="0" noProof="0" dirty="0">
                  <a:ln>
                    <a:noFill/>
                  </a:ln>
                  <a:solidFill>
                    <a:schemeClr val="tx1"/>
                  </a:solidFill>
                  <a:effectLst/>
                  <a:uLnTx/>
                  <a:uFillTx/>
                  <a:latin typeface="等线" panose="020F0502020204030204"/>
                  <a:ea typeface="FZHei-B01S" panose="02010601030101010101" pitchFamily="2" charset="-122"/>
                  <a:sym typeface="Noto Serif CJK SC" panose="02020400000000000000" pitchFamily="18" charset="-122"/>
                </a:endParaRPr>
              </a:p>
            </p:txBody>
          </p:sp>
        </p:grpSp>
        <p:sp>
          <p:nvSpPr>
            <p:cNvPr id="45" name="矩形 44">
              <a:extLst>
                <a:ext uri="{FF2B5EF4-FFF2-40B4-BE49-F238E27FC236}">
                  <a16:creationId xmlns:a16="http://schemas.microsoft.com/office/drawing/2014/main" id="{C67C7013-E128-F02F-874F-9939E68043B2}"/>
                </a:ext>
              </a:extLst>
            </p:cNvPr>
            <p:cNvSpPr/>
            <p:nvPr/>
          </p:nvSpPr>
          <p:spPr>
            <a:xfrm>
              <a:off x="5054053" y="1102083"/>
              <a:ext cx="600038" cy="475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2.2</a:t>
              </a:r>
              <a:endParaRPr kumimoji="0" lang="zh-CN" altLang="en-US" sz="1600" b="0" i="0" u="none" strike="noStrike" kern="1200" cap="none" spc="0" normalizeH="0" baseline="0" noProof="0" dirty="0">
                <a:ln>
                  <a:noFill/>
                </a:ln>
                <a:solidFill>
                  <a:schemeClr val="bg1"/>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
        <p:nvSpPr>
          <p:cNvPr id="48" name="文本框 47">
            <a:extLst>
              <a:ext uri="{FF2B5EF4-FFF2-40B4-BE49-F238E27FC236}">
                <a16:creationId xmlns:a16="http://schemas.microsoft.com/office/drawing/2014/main" id="{289D95AB-0EF5-8F39-27CE-3A9191F657B9}"/>
              </a:ext>
            </a:extLst>
          </p:cNvPr>
          <p:cNvSpPr txBox="1"/>
          <p:nvPr/>
        </p:nvSpPr>
        <p:spPr>
          <a:xfrm>
            <a:off x="906713" y="133890"/>
            <a:ext cx="3050925" cy="369332"/>
          </a:xfrm>
          <a:prstGeom prst="rect">
            <a:avLst/>
          </a:prstGeom>
          <a:noFill/>
        </p:spPr>
        <p:txBody>
          <a:bodyPr wrap="square">
            <a:spAutoFit/>
          </a:bodyPr>
          <a:lstStyle/>
          <a:p>
            <a:pPr>
              <a:tabLst>
                <a:tab pos="1428144" algn="l"/>
              </a:tabLst>
            </a:pPr>
            <a:r>
              <a:rPr lang="zh-CN" altLang="en-US"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成果展示与分析</a:t>
            </a:r>
            <a:endParaRPr lang="zh-CN" altLang="en-US" sz="1800" b="1" dirty="0">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endParaRPr>
          </a:p>
        </p:txBody>
      </p:sp>
      <p:sp>
        <p:nvSpPr>
          <p:cNvPr id="2" name="文本框 1">
            <a:extLst>
              <a:ext uri="{FF2B5EF4-FFF2-40B4-BE49-F238E27FC236}">
                <a16:creationId xmlns:a16="http://schemas.microsoft.com/office/drawing/2014/main" id="{C944DC58-162E-0A3D-62D8-6F80595BC23A}"/>
              </a:ext>
            </a:extLst>
          </p:cNvPr>
          <p:cNvSpPr txBox="1"/>
          <p:nvPr/>
        </p:nvSpPr>
        <p:spPr>
          <a:xfrm>
            <a:off x="2295246" y="883354"/>
            <a:ext cx="9752820" cy="400110"/>
          </a:xfrm>
          <a:prstGeom prst="rect">
            <a:avLst/>
          </a:prstGeom>
          <a:noFill/>
        </p:spPr>
        <p:txBody>
          <a:bodyPr wrap="square">
            <a:spAutoFit/>
          </a:bodyPr>
          <a:lstStyle/>
          <a:p>
            <a:r>
              <a:rPr lang="zh-CN" altLang="en-US" sz="2000" b="1" dirty="0">
                <a:solidFill>
                  <a:srgbClr val="060607"/>
                </a:solidFill>
                <a:latin typeface="微软雅黑" panose="020B0503020204020204" pitchFamily="34" charset="-122"/>
                <a:ea typeface="微软雅黑" panose="020B0503020204020204" pitchFamily="34" charset="-122"/>
              </a:rPr>
              <a:t>利用</a:t>
            </a:r>
            <a:r>
              <a:rPr lang="en-US" altLang="zh-CN" sz="2000" b="1" dirty="0">
                <a:solidFill>
                  <a:srgbClr val="060607"/>
                </a:solidFill>
                <a:latin typeface="微软雅黑" panose="020B0503020204020204" pitchFamily="34" charset="-122"/>
                <a:ea typeface="微软雅黑" panose="020B0503020204020204" pitchFamily="34" charset="-122"/>
              </a:rPr>
              <a:t>ArcGIS</a:t>
            </a:r>
            <a:r>
              <a:rPr lang="zh-CN" altLang="en-US" sz="2000" b="1" dirty="0">
                <a:solidFill>
                  <a:srgbClr val="060607"/>
                </a:solidFill>
                <a:latin typeface="微软雅黑" panose="020B0503020204020204" pitchFamily="34" charset="-122"/>
                <a:ea typeface="微软雅黑" panose="020B0503020204020204" pitchFamily="34" charset="-122"/>
              </a:rPr>
              <a:t>制作栅格时序地图，运用时间轴动态展示多期影像</a:t>
            </a:r>
            <a:endParaRPr lang="zh-CN" altLang="en-US" sz="2000" dirty="0"/>
          </a:p>
        </p:txBody>
      </p:sp>
      <p:pic>
        <p:nvPicPr>
          <p:cNvPr id="5" name="68fa24a31ac0717528f82800d3f0ce45">
            <a:hlinkClick r:id="" action="ppaction://media"/>
            <a:extLst>
              <a:ext uri="{FF2B5EF4-FFF2-40B4-BE49-F238E27FC236}">
                <a16:creationId xmlns:a16="http://schemas.microsoft.com/office/drawing/2014/main" id="{842A0245-6931-AE7E-2877-49F5C275775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78390" y="1527527"/>
            <a:ext cx="8128000" cy="4572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545533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zY4ODdmZDkxYzYwNTEwYTNkZDZlMTVkYTAxOTNhZTg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自定义 163">
      <a:dk1>
        <a:srgbClr val="000000"/>
      </a:dk1>
      <a:lt1>
        <a:srgbClr val="FFFFFF"/>
      </a:lt1>
      <a:dk2>
        <a:srgbClr val="44546A"/>
      </a:dk2>
      <a:lt2>
        <a:srgbClr val="E7E6E6"/>
      </a:lt2>
      <a:accent1>
        <a:srgbClr val="284F7E"/>
      </a:accent1>
      <a:accent2>
        <a:srgbClr val="A4A5A4"/>
      </a:accent2>
      <a:accent3>
        <a:srgbClr val="264F7E"/>
      </a:accent3>
      <a:accent4>
        <a:srgbClr val="A4A5A4"/>
      </a:accent4>
      <a:accent5>
        <a:srgbClr val="264F7E"/>
      </a:accent5>
      <a:accent6>
        <a:srgbClr val="A3A5A3"/>
      </a:accent6>
      <a:hlink>
        <a:srgbClr val="A3A5A3"/>
      </a:hlink>
      <a:folHlink>
        <a:srgbClr val="A3A5A3"/>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自定义 163">
    <a:dk1>
      <a:srgbClr val="000000"/>
    </a:dk1>
    <a:lt1>
      <a:srgbClr val="FFFFFF"/>
    </a:lt1>
    <a:dk2>
      <a:srgbClr val="44546A"/>
    </a:dk2>
    <a:lt2>
      <a:srgbClr val="E7E6E6"/>
    </a:lt2>
    <a:accent1>
      <a:srgbClr val="284F7E"/>
    </a:accent1>
    <a:accent2>
      <a:srgbClr val="A4A5A4"/>
    </a:accent2>
    <a:accent3>
      <a:srgbClr val="264F7E"/>
    </a:accent3>
    <a:accent4>
      <a:srgbClr val="A4A5A4"/>
    </a:accent4>
    <a:accent5>
      <a:srgbClr val="264F7E"/>
    </a:accent5>
    <a:accent6>
      <a:srgbClr val="A3A5A3"/>
    </a:accent6>
    <a:hlink>
      <a:srgbClr val="A3A5A3"/>
    </a:hlink>
    <a:folHlink>
      <a:srgbClr val="A3A5A3"/>
    </a:folHlink>
  </a:clrScheme>
</a:themeOverride>
</file>

<file path=docProps/app.xml><?xml version="1.0" encoding="utf-8"?>
<Properties xmlns="http://schemas.openxmlformats.org/officeDocument/2006/extended-properties" xmlns:vt="http://schemas.openxmlformats.org/officeDocument/2006/docPropsVTypes">
  <Template/>
  <TotalTime>301</TotalTime>
  <Words>1324</Words>
  <Application>Microsoft Office PowerPoint</Application>
  <PresentationFormat>宽屏</PresentationFormat>
  <Paragraphs>175</Paragraphs>
  <Slides>19</Slides>
  <Notes>4</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19</vt:i4>
      </vt:variant>
    </vt:vector>
  </HeadingPairs>
  <TitlesOfParts>
    <vt:vector size="29" baseType="lpstr">
      <vt:lpstr>-apple-system</vt:lpstr>
      <vt:lpstr>TimesNewRomanPSMT</vt:lpstr>
      <vt:lpstr>等线</vt:lpstr>
      <vt:lpstr>等线 Light</vt:lpstr>
      <vt:lpstr>黑体</vt:lpstr>
      <vt:lpstr>思源黑体 CN Regular</vt:lpstr>
      <vt:lpstr>微软雅黑</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v010292</dc:creator>
  <cp:lastModifiedBy>zhiyi fan</cp:lastModifiedBy>
  <cp:revision>10</cp:revision>
  <dcterms:created xsi:type="dcterms:W3CDTF">2023-10-20T06:54:00Z</dcterms:created>
  <dcterms:modified xsi:type="dcterms:W3CDTF">2024-05-24T06:16:35Z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746B17BD05814FA28B14D79A6C0D4750_12</vt:lpwstr>
  </property>
  <property fmtid="{D5CDD505-2E9C-101B-9397-08002B2CF9AE}" pid="3" name="KSOProductBuildVer">
    <vt:lpwstr>2052-12.1.0.16120</vt:lpwstr>
  </property>
</Properties>
</file>

<file path=docProps/thumbnail.jpeg>
</file>